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74" r:id="rId6"/>
    <p:sldId id="271" r:id="rId7"/>
    <p:sldId id="284" r:id="rId8"/>
    <p:sldId id="276" r:id="rId9"/>
    <p:sldId id="285" r:id="rId10"/>
    <p:sldId id="277" r:id="rId11"/>
    <p:sldId id="280" r:id="rId12"/>
    <p:sldId id="283" r:id="rId13"/>
    <p:sldId id="286" r:id="rId14"/>
  </p:sldIdLst>
  <p:sldSz cx="12192000" cy="6858000"/>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riksson, Ida" initials="FI" lastIdx="1" clrIdx="0">
    <p:extLst>
      <p:ext uri="{19B8F6BF-5375-455C-9EA6-DF929625EA0E}">
        <p15:presenceInfo xmlns:p15="http://schemas.microsoft.com/office/powerpoint/2012/main" userId="S::ida.fredriksson@pvforetagen.se::f17a7102-8e4b-4f34-9301-3f47309ac0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98D"/>
    <a:srgbClr val="A9CAB9"/>
    <a:srgbClr val="F1A64B"/>
    <a:srgbClr val="E97E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247" autoAdjust="0"/>
  </p:normalViewPr>
  <p:slideViewPr>
    <p:cSldViewPr snapToGrid="0">
      <p:cViewPr varScale="1">
        <p:scale>
          <a:sx n="60" d="100"/>
          <a:sy n="60" d="100"/>
        </p:scale>
        <p:origin x="2514"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768" y="6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21165" cy="788441"/>
          </a:xfrm>
          <a:prstGeom prst="rect">
            <a:avLst/>
          </a:prstGeom>
        </p:spPr>
        <p:txBody>
          <a:bodyPr vert="horz" lIns="116612" tIns="58306" rIns="116612" bIns="58306" rtlCol="0"/>
          <a:lstStyle>
            <a:lvl1pPr algn="l">
              <a:defRPr sz="1500"/>
            </a:lvl1pPr>
          </a:lstStyle>
          <a:p>
            <a:endParaRPr lang="sv-SE"/>
          </a:p>
        </p:txBody>
      </p:sp>
      <p:sp>
        <p:nvSpPr>
          <p:cNvPr id="3" name="Platshållare för datum 2"/>
          <p:cNvSpPr>
            <a:spLocks noGrp="1"/>
          </p:cNvSpPr>
          <p:nvPr>
            <p:ph type="dt" sz="quarter" idx="1"/>
          </p:nvPr>
        </p:nvSpPr>
        <p:spPr>
          <a:xfrm>
            <a:off x="3816716" y="1"/>
            <a:ext cx="2921165" cy="788441"/>
          </a:xfrm>
          <a:prstGeom prst="rect">
            <a:avLst/>
          </a:prstGeom>
        </p:spPr>
        <p:txBody>
          <a:bodyPr vert="horz" lIns="116612" tIns="58306" rIns="116612" bIns="58306" rtlCol="0"/>
          <a:lstStyle>
            <a:lvl1pPr algn="r">
              <a:defRPr sz="1500"/>
            </a:lvl1pPr>
          </a:lstStyle>
          <a:p>
            <a:fld id="{AF37DE5D-65DB-474A-97EF-9571950E21F4}" type="datetimeFigureOut">
              <a:rPr lang="sv-SE" smtClean="0"/>
              <a:t>2019-09-27</a:t>
            </a:fld>
            <a:endParaRPr lang="sv-SE"/>
          </a:p>
        </p:txBody>
      </p:sp>
      <p:sp>
        <p:nvSpPr>
          <p:cNvPr id="4" name="Platshållare för sidfot 3"/>
          <p:cNvSpPr>
            <a:spLocks noGrp="1"/>
          </p:cNvSpPr>
          <p:nvPr>
            <p:ph type="ftr" sz="quarter" idx="2"/>
          </p:nvPr>
        </p:nvSpPr>
        <p:spPr>
          <a:xfrm>
            <a:off x="0" y="14962735"/>
            <a:ext cx="2921165" cy="788441"/>
          </a:xfrm>
          <a:prstGeom prst="rect">
            <a:avLst/>
          </a:prstGeom>
        </p:spPr>
        <p:txBody>
          <a:bodyPr vert="horz" lIns="116612" tIns="58306" rIns="116612" bIns="58306" rtlCol="0" anchor="b"/>
          <a:lstStyle>
            <a:lvl1pPr algn="l">
              <a:defRPr sz="1500"/>
            </a:lvl1pPr>
          </a:lstStyle>
          <a:p>
            <a:endParaRPr lang="sv-SE"/>
          </a:p>
        </p:txBody>
      </p:sp>
      <p:sp>
        <p:nvSpPr>
          <p:cNvPr id="5" name="Platshållare för bildnummer 4"/>
          <p:cNvSpPr>
            <a:spLocks noGrp="1"/>
          </p:cNvSpPr>
          <p:nvPr>
            <p:ph type="sldNum" sz="quarter" idx="3"/>
          </p:nvPr>
        </p:nvSpPr>
        <p:spPr>
          <a:xfrm>
            <a:off x="3816716" y="14962735"/>
            <a:ext cx="2921165" cy="788441"/>
          </a:xfrm>
          <a:prstGeom prst="rect">
            <a:avLst/>
          </a:prstGeom>
        </p:spPr>
        <p:txBody>
          <a:bodyPr vert="horz" lIns="116612" tIns="58306" rIns="116612" bIns="58306" rtlCol="0" anchor="b"/>
          <a:lstStyle>
            <a:lvl1pPr algn="r">
              <a:defRPr sz="1500"/>
            </a:lvl1pPr>
          </a:lstStyle>
          <a:p>
            <a:fld id="{76985B71-F4C6-40BF-83E1-CD412B977677}" type="slidenum">
              <a:rPr lang="sv-SE" smtClean="0"/>
              <a:t>‹#›</a:t>
            </a:fld>
            <a:endParaRPr lang="sv-SE"/>
          </a:p>
        </p:txBody>
      </p:sp>
    </p:spTree>
    <p:extLst>
      <p:ext uri="{BB962C8B-B14F-4D97-AF65-F5344CB8AC3E}">
        <p14:creationId xmlns:p14="http://schemas.microsoft.com/office/powerpoint/2010/main" val="375825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20430" cy="790295"/>
          </a:xfrm>
          <a:prstGeom prst="rect">
            <a:avLst/>
          </a:prstGeom>
        </p:spPr>
        <p:txBody>
          <a:bodyPr vert="horz" lIns="116612" tIns="58306" rIns="116612" bIns="58306" rtlCol="0"/>
          <a:lstStyle>
            <a:lvl1pPr algn="l">
              <a:defRPr sz="1500"/>
            </a:lvl1pPr>
          </a:lstStyle>
          <a:p>
            <a:endParaRPr lang="sv-SE"/>
          </a:p>
        </p:txBody>
      </p:sp>
      <p:sp>
        <p:nvSpPr>
          <p:cNvPr id="3" name="Platshållare för datum 2"/>
          <p:cNvSpPr>
            <a:spLocks noGrp="1"/>
          </p:cNvSpPr>
          <p:nvPr>
            <p:ph type="dt" idx="1"/>
          </p:nvPr>
        </p:nvSpPr>
        <p:spPr>
          <a:xfrm>
            <a:off x="3817467" y="1"/>
            <a:ext cx="2920430" cy="790295"/>
          </a:xfrm>
          <a:prstGeom prst="rect">
            <a:avLst/>
          </a:prstGeom>
        </p:spPr>
        <p:txBody>
          <a:bodyPr vert="horz" lIns="116612" tIns="58306" rIns="116612" bIns="58306" rtlCol="0"/>
          <a:lstStyle>
            <a:lvl1pPr algn="r">
              <a:defRPr sz="1500"/>
            </a:lvl1pPr>
          </a:lstStyle>
          <a:p>
            <a:fld id="{9BC1D700-D4BC-4564-BCD7-178EF33058B2}" type="datetimeFigureOut">
              <a:rPr lang="sv-SE" smtClean="0"/>
              <a:t>2019-09-27</a:t>
            </a:fld>
            <a:endParaRPr lang="sv-SE"/>
          </a:p>
        </p:txBody>
      </p:sp>
      <p:sp>
        <p:nvSpPr>
          <p:cNvPr id="4" name="Platshållare för bildobjekt 3"/>
          <p:cNvSpPr>
            <a:spLocks noGrp="1" noRot="1" noChangeAspect="1"/>
          </p:cNvSpPr>
          <p:nvPr>
            <p:ph type="sldImg" idx="2"/>
          </p:nvPr>
        </p:nvSpPr>
        <p:spPr>
          <a:xfrm>
            <a:off x="-1352550" y="1970088"/>
            <a:ext cx="9445625" cy="5313362"/>
          </a:xfrm>
          <a:prstGeom prst="rect">
            <a:avLst/>
          </a:prstGeom>
          <a:noFill/>
          <a:ln w="12700">
            <a:solidFill>
              <a:prstClr val="black"/>
            </a:solidFill>
          </a:ln>
        </p:spPr>
        <p:txBody>
          <a:bodyPr vert="horz" lIns="116612" tIns="58306" rIns="116612" bIns="58306" rtlCol="0" anchor="ctr"/>
          <a:lstStyle/>
          <a:p>
            <a:endParaRPr lang="sv-SE"/>
          </a:p>
        </p:txBody>
      </p:sp>
      <p:sp>
        <p:nvSpPr>
          <p:cNvPr id="5" name="Platshållare för anteckningar 4"/>
          <p:cNvSpPr>
            <a:spLocks noGrp="1"/>
          </p:cNvSpPr>
          <p:nvPr>
            <p:ph type="body" sz="quarter" idx="3"/>
          </p:nvPr>
        </p:nvSpPr>
        <p:spPr>
          <a:xfrm>
            <a:off x="673946" y="7580252"/>
            <a:ext cx="5391564" cy="6202025"/>
          </a:xfrm>
          <a:prstGeom prst="rect">
            <a:avLst/>
          </a:prstGeom>
        </p:spPr>
        <p:txBody>
          <a:bodyPr vert="horz" lIns="116612" tIns="58306" rIns="116612" bIns="5830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14960884"/>
            <a:ext cx="2920430" cy="790293"/>
          </a:xfrm>
          <a:prstGeom prst="rect">
            <a:avLst/>
          </a:prstGeom>
        </p:spPr>
        <p:txBody>
          <a:bodyPr vert="horz" lIns="116612" tIns="58306" rIns="116612" bIns="58306" rtlCol="0" anchor="b"/>
          <a:lstStyle>
            <a:lvl1pPr algn="l">
              <a:defRPr sz="1500"/>
            </a:lvl1pPr>
          </a:lstStyle>
          <a:p>
            <a:endParaRPr lang="sv-SE"/>
          </a:p>
        </p:txBody>
      </p:sp>
      <p:sp>
        <p:nvSpPr>
          <p:cNvPr id="7" name="Platshållare för bildnummer 6"/>
          <p:cNvSpPr>
            <a:spLocks noGrp="1"/>
          </p:cNvSpPr>
          <p:nvPr>
            <p:ph type="sldNum" sz="quarter" idx="5"/>
          </p:nvPr>
        </p:nvSpPr>
        <p:spPr>
          <a:xfrm>
            <a:off x="3817467" y="14960884"/>
            <a:ext cx="2920430" cy="790293"/>
          </a:xfrm>
          <a:prstGeom prst="rect">
            <a:avLst/>
          </a:prstGeom>
        </p:spPr>
        <p:txBody>
          <a:bodyPr vert="horz" lIns="116612" tIns="58306" rIns="116612" bIns="58306" rtlCol="0" anchor="b"/>
          <a:lstStyle>
            <a:lvl1pPr algn="r">
              <a:defRPr sz="1500"/>
            </a:lvl1pPr>
          </a:lstStyle>
          <a:p>
            <a:fld id="{F18AA548-477E-4405-A5B2-710E75AD6A76}" type="slidenum">
              <a:rPr lang="sv-SE" smtClean="0"/>
              <a:t>‹#›</a:t>
            </a:fld>
            <a:endParaRPr lang="sv-SE"/>
          </a:p>
        </p:txBody>
      </p:sp>
    </p:spTree>
    <p:extLst>
      <p:ext uri="{BB962C8B-B14F-4D97-AF65-F5344CB8AC3E}">
        <p14:creationId xmlns:p14="http://schemas.microsoft.com/office/powerpoint/2010/main" val="336905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hvforskning.se/images/Analysverktyget/Slutrapport%20Ekonomiska%20effekter%20AFA.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ledarna@ledarna.se"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mailto:forhandling@sverigesingenjorer.se" TargetMode="External"/><Relationship Id="rId4" Type="http://schemas.openxmlformats.org/officeDocument/2006/relationships/hyperlink" Target="mailto:medlemsservice@unionen.se"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revent.se/amnesomrade/stress/karaseks-och-theorells-model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untarbetsliv.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66750" y="122238"/>
            <a:ext cx="5465763" cy="3074987"/>
          </a:xfrm>
        </p:spPr>
      </p:sp>
      <p:sp>
        <p:nvSpPr>
          <p:cNvPr id="3" name="Platshållare för anteckningar 2"/>
          <p:cNvSpPr>
            <a:spLocks noGrp="1"/>
          </p:cNvSpPr>
          <p:nvPr>
            <p:ph type="body" idx="1"/>
          </p:nvPr>
        </p:nvSpPr>
        <p:spPr>
          <a:xfrm>
            <a:off x="142875" y="3196845"/>
            <a:ext cx="6595022" cy="6202025"/>
          </a:xfrm>
        </p:spPr>
        <p:txBody>
          <a:bodyPr/>
          <a:lstStyle/>
          <a:p>
            <a:r>
              <a:rPr lang="sv-SE" b="1" dirty="0">
                <a:cs typeface="Calibri"/>
              </a:rPr>
              <a:t>Till samtalsledaren:</a:t>
            </a:r>
          </a:p>
          <a:p>
            <a:pPr marL="218648" indent="-218648">
              <a:buFont typeface="Arial"/>
              <a:buChar char="•"/>
            </a:pPr>
            <a:r>
              <a:rPr lang="sv-SE" dirty="0">
                <a:cs typeface="Calibri"/>
              </a:rPr>
              <a:t>Läs igenom materialet och planera utbildningen</a:t>
            </a:r>
          </a:p>
          <a:p>
            <a:pPr marL="218648" indent="-218648">
              <a:buFont typeface="Arial"/>
              <a:buChar char="•"/>
            </a:pPr>
            <a:r>
              <a:rPr lang="sv-SE" dirty="0">
                <a:cs typeface="Calibri"/>
              </a:rPr>
              <a:t>Bjud in deltagare</a:t>
            </a:r>
          </a:p>
          <a:p>
            <a:pPr marL="218648" indent="-218648">
              <a:buFont typeface="Arial"/>
              <a:buChar char="•"/>
            </a:pPr>
            <a:r>
              <a:rPr lang="sv-SE" dirty="0">
                <a:cs typeface="Calibri"/>
              </a:rPr>
              <a:t>Vägled deltagarna genom utbildningspasset</a:t>
            </a:r>
          </a:p>
          <a:p>
            <a:pPr marL="218648" indent="-218648">
              <a:buFont typeface="Arial"/>
              <a:buChar char="•"/>
            </a:pPr>
            <a:r>
              <a:rPr lang="sv-SE" dirty="0">
                <a:cs typeface="Calibri"/>
              </a:rPr>
              <a:t>Följ upp</a:t>
            </a:r>
          </a:p>
          <a:p>
            <a:pPr marL="218648" indent="-218648">
              <a:buFont typeface="Arial"/>
              <a:buChar char="•"/>
            </a:pPr>
            <a:endParaRPr lang="sv-SE" dirty="0">
              <a:cs typeface="Calibri"/>
            </a:endParaRPr>
          </a:p>
          <a:p>
            <a:pPr marL="0" indent="0">
              <a:buFont typeface="Arial"/>
              <a:buNone/>
            </a:pPr>
            <a:r>
              <a:rPr lang="sv-SE" b="1" dirty="0">
                <a:cs typeface="Calibri"/>
              </a:rPr>
              <a:t>Introduktion</a:t>
            </a:r>
          </a:p>
          <a:p>
            <a:pPr marL="0" indent="0">
              <a:buFont typeface="Arial"/>
              <a:buNone/>
            </a:pPr>
            <a:r>
              <a:rPr lang="sv-SE" dirty="0">
                <a:cs typeface="Calibri"/>
              </a:rPr>
              <a:t>Utbildningen kommer ta ca 45 minuter och omfattar 10 bilder. </a:t>
            </a:r>
            <a:endParaRPr lang="sv-SE" b="1" dirty="0">
              <a:cs typeface="Calibri"/>
            </a:endParaRPr>
          </a:p>
          <a:p>
            <a:r>
              <a:rPr lang="sv-SE" b="1" dirty="0">
                <a:cs typeface="Calibri"/>
              </a:rPr>
              <a:t>Fokus för denna utbildning </a:t>
            </a:r>
          </a:p>
          <a:p>
            <a:r>
              <a:rPr lang="sv-SE" dirty="0">
                <a:cs typeface="Calibri"/>
              </a:rPr>
              <a:t>Fokus kommer att ligga på den psykosociala arbetsmiljön med fokus på olika områden, t.ex. stressnivåer och vad som är en hälsosam arbetsbelastning. </a:t>
            </a:r>
            <a:endParaRPr lang="sv-SE" b="1" dirty="0"/>
          </a:p>
          <a:p>
            <a:r>
              <a:rPr lang="sv-SE" b="1" dirty="0"/>
              <a:t>Informera</a:t>
            </a:r>
            <a:r>
              <a:rPr lang="sv-SE" b="1" baseline="0" dirty="0"/>
              <a:t> om v</a:t>
            </a:r>
            <a:r>
              <a:rPr lang="sv-SE" b="1" dirty="0"/>
              <a:t>ikten av samverkan mellan parterna.</a:t>
            </a:r>
            <a:br>
              <a:rPr lang="sv-SE" b="1" dirty="0">
                <a:cs typeface="+mn-lt"/>
              </a:rPr>
            </a:br>
            <a:r>
              <a:rPr lang="sv-SE" dirty="0"/>
              <a:t>Det är viktigt för både arbetstagare</a:t>
            </a:r>
            <a:r>
              <a:rPr lang="sv-SE" baseline="0" dirty="0"/>
              <a:t> och arbetsgivare att man får information om vikten av samverkan mellan parterna. Då en bra arbetsmiljö är avgörande både för arbetstagarens hälsa och företagens ekonomi är detta ingen tvistefråga. Givetvis finns det i vissa detaljfrågor skillnader i hur man ser på problem och lösningar men i sådana fall rekommenderar vi att man kontaktar sitt förbund eller arbetsgivarorganisation för vidare rådgivning.</a:t>
            </a:r>
            <a:endParaRPr lang="sv-SE" dirty="0">
              <a:cs typeface="Calibri"/>
            </a:endParaRPr>
          </a:p>
          <a:p>
            <a:endParaRPr lang="sv-SE" dirty="0">
              <a:cs typeface="Calibri"/>
            </a:endParaRPr>
          </a:p>
          <a:p>
            <a:r>
              <a:rPr lang="sv-SE" b="1" dirty="0"/>
              <a:t>Berätta om vad vi ska prata om.</a:t>
            </a:r>
            <a:endParaRPr lang="en-US" dirty="0"/>
          </a:p>
          <a:p>
            <a:r>
              <a:rPr lang="sv-SE" dirty="0"/>
              <a:t>Vi ska inte prata lagar och föreskrifter utan om att en balanserad arbetsbelastning främjar hälsan och är lönsamt för företaget. Utredningar av bland annat Europeiska arbetsmiljöbyrån har visat att det är lönsamt att arbeta förebyggande med arbetsmiljö. Forskning från Karolinska Institutet (</a:t>
            </a:r>
            <a:r>
              <a:rPr lang="sv-SE" dirty="0">
                <a:hlinkClick r:id="rId3"/>
              </a:rPr>
              <a:t>http://www.fhvforskning.se/images/Analysverktyget/Slutrapport%20Ekonomiska%20effekter%20AFA.pdf</a:t>
            </a:r>
            <a:r>
              <a:rPr lang="sv-SE" dirty="0"/>
              <a:t>) visar att de som upplever arbetsmiljöproblem skattar ca 30-40 % lägre arbetsförmåga - per arbetad timme! Kommer man ifrån den osunda stressen så frigörs energi. Trivs medarbetare och känner de att man hinner med att göra ett gott jobb inom ramen för sin arbetstid får man med automatik en lägre personalomsättning och sjukfrånvaro.</a:t>
            </a:r>
            <a:endParaRPr lang="sv-SE" dirty="0">
              <a:cs typeface="Calibri"/>
            </a:endParaRPr>
          </a:p>
          <a:p>
            <a:endParaRPr lang="sv-SE" dirty="0">
              <a:cs typeface="Calibri"/>
            </a:endParaRPr>
          </a:p>
          <a:p>
            <a:r>
              <a:rPr lang="sv-SE" b="1" dirty="0">
                <a:cs typeface="Calibri" panose="020F0502020204030204"/>
              </a:rPr>
              <a:t>Presentation</a:t>
            </a:r>
          </a:p>
          <a:p>
            <a:r>
              <a:rPr lang="sv-SE" dirty="0"/>
              <a:t>Låt gruppen presentera sig (beroende på storlek på företaget: exempelvis namn, roll och förväntningar).</a:t>
            </a:r>
          </a:p>
          <a:p>
            <a:endParaRPr lang="sv-SE" dirty="0">
              <a:cs typeface="Calibri" panose="020F0502020204030204"/>
            </a:endParaRPr>
          </a:p>
          <a:p>
            <a:r>
              <a:rPr lang="sv-SE" b="1" dirty="0"/>
              <a:t>Samtalsledaren läser påståendet och ställer sedan frågan nedan. </a:t>
            </a:r>
            <a:endParaRPr lang="sv-SE" b="1" dirty="0">
              <a:cs typeface="+mn-lt"/>
            </a:endParaRPr>
          </a:p>
          <a:p>
            <a:r>
              <a:rPr lang="sv-SE" dirty="0"/>
              <a:t>Påstående: I dag är det mer okej att prata om psykiska besvär än det var för 15 år sedan. Vad säger gruppen om detta? </a:t>
            </a:r>
            <a:endParaRPr lang="sv-SE" dirty="0">
              <a:cs typeface="Calibri"/>
            </a:endParaRPr>
          </a:p>
          <a:p>
            <a:r>
              <a:rPr lang="sv-SE" dirty="0"/>
              <a:t>Fråga: Hur är det i dag på våra arbetsplatser?</a:t>
            </a:r>
            <a:endParaRPr lang="sv-SE" dirty="0">
              <a:cs typeface="Calibri"/>
            </a:endParaRPr>
          </a:p>
          <a:p>
            <a:endParaRPr lang="sv-SE" dirty="0">
              <a:cs typeface="Calibri"/>
            </a:endParaRPr>
          </a:p>
        </p:txBody>
      </p:sp>
      <p:sp>
        <p:nvSpPr>
          <p:cNvPr id="4" name="Platshållare för bildnummer 3"/>
          <p:cNvSpPr>
            <a:spLocks noGrp="1"/>
          </p:cNvSpPr>
          <p:nvPr>
            <p:ph type="sldNum" sz="quarter" idx="10"/>
          </p:nvPr>
        </p:nvSpPr>
        <p:spPr/>
        <p:txBody>
          <a:bodyPr/>
          <a:lstStyle/>
          <a:p>
            <a:fld id="{F18AA548-477E-4405-A5B2-710E75AD6A76}" type="slidenum">
              <a:rPr lang="sv-SE" smtClean="0"/>
              <a:t>1</a:t>
            </a:fld>
            <a:endParaRPr lang="sv-SE"/>
          </a:p>
        </p:txBody>
      </p:sp>
    </p:spTree>
    <p:extLst>
      <p:ext uri="{BB962C8B-B14F-4D97-AF65-F5344CB8AC3E}">
        <p14:creationId xmlns:p14="http://schemas.microsoft.com/office/powerpoint/2010/main" val="3403968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14363" y="157163"/>
            <a:ext cx="5473700" cy="3079750"/>
          </a:xfrm>
        </p:spPr>
      </p:sp>
      <p:sp>
        <p:nvSpPr>
          <p:cNvPr id="3" name="Notes Placeholder 2"/>
          <p:cNvSpPr>
            <a:spLocks noGrp="1"/>
          </p:cNvSpPr>
          <p:nvPr>
            <p:ph type="body" idx="1"/>
          </p:nvPr>
        </p:nvSpPr>
        <p:spPr>
          <a:xfrm>
            <a:off x="655431" y="3403938"/>
            <a:ext cx="5391564" cy="6202025"/>
          </a:xfrm>
        </p:spPr>
        <p:txBody>
          <a:bodyPr/>
          <a:lstStyle/>
          <a:p>
            <a:r>
              <a:rPr lang="sv-SE" noProof="0" dirty="0">
                <a:cs typeface="Calibri"/>
              </a:rPr>
              <a:t>Jag tycker att vi idag har haft jättebra och kreativa diskussioner och att flera riktigt bra idéer har kommit fram. Jag hoppas såklart att även ni är nöjda med den här träffen och känner att ni har kunnat säga allt som ni har kommit på. Men, skulle det nu vara så att ni idag har tänkt på något som ni av någon anledning har känt att ni inte har velat ta upp i gruppen här idag så är ni självklart välkomna att ta upp det med mig även efter träffen. Ni kan även kontakta ert fackförbund om det är så att det är något ni har tänkt på som ni inte vill prata om med någon på företaget. </a:t>
            </a:r>
          </a:p>
          <a:p>
            <a:pPr marL="218648" indent="-218648">
              <a:buFont typeface="Arial"/>
              <a:buChar char="•"/>
            </a:pPr>
            <a:endParaRPr lang="sv-SE" noProof="0" dirty="0">
              <a:cs typeface="Calibri"/>
            </a:endParaRPr>
          </a:p>
          <a:p>
            <a:pPr marL="218648" indent="-218648">
              <a:buFont typeface="Arial"/>
              <a:buChar char="•"/>
            </a:pPr>
            <a:endParaRPr lang="sv-SE" noProof="0" dirty="0">
              <a:cs typeface="Calibri"/>
            </a:endParaRPr>
          </a:p>
          <a:p>
            <a:pPr marL="218648" indent="-218648">
              <a:buFont typeface="Arial"/>
              <a:buChar char="•"/>
            </a:pPr>
            <a:r>
              <a:rPr lang="sv-SE" noProof="0" dirty="0">
                <a:cs typeface="Calibri"/>
              </a:rPr>
              <a:t>Är du medlem i Ledarna och behöver råd och stöd kan du vända dig till deras chefsrådgivare på 0200-87 11 11 mellan kl. 8-17 eller </a:t>
            </a:r>
            <a:r>
              <a:rPr lang="sv-SE" noProof="0" dirty="0">
                <a:cs typeface="Calibri"/>
                <a:hlinkClick r:id="rId3"/>
              </a:rPr>
              <a:t>ledarna@ledarna.se</a:t>
            </a:r>
            <a:endParaRPr lang="sv-SE" noProof="0" dirty="0">
              <a:cs typeface="Calibri"/>
            </a:endParaRPr>
          </a:p>
          <a:p>
            <a:pPr marL="218648" indent="-218648">
              <a:buFont typeface="Arial"/>
              <a:buChar char="•"/>
            </a:pPr>
            <a:r>
              <a:rPr lang="sv-SE" noProof="0" dirty="0">
                <a:cs typeface="Calibri"/>
              </a:rPr>
              <a:t>Är du medlem </a:t>
            </a:r>
            <a:r>
              <a:rPr lang="sv-SE" dirty="0">
                <a:cs typeface="Calibri"/>
              </a:rPr>
              <a:t>i Unionen kan du ringa 0770-870 870 mellan kl. 9-17 eller mejla </a:t>
            </a:r>
            <a:r>
              <a:rPr lang="sv-SE" dirty="0">
                <a:cs typeface="Calibri"/>
                <a:hlinkClick r:id="rId4"/>
              </a:rPr>
              <a:t>medlemsservice@unionen.se</a:t>
            </a:r>
            <a:r>
              <a:rPr lang="sv-SE" dirty="0">
                <a:cs typeface="Calibri"/>
              </a:rPr>
              <a:t>.  </a:t>
            </a:r>
            <a:endParaRPr lang="sv-SE" noProof="0" dirty="0">
              <a:cs typeface="Calibri"/>
            </a:endParaRPr>
          </a:p>
          <a:p>
            <a:pPr marL="218648" indent="-218648">
              <a:buFont typeface="Arial"/>
              <a:buChar char="•"/>
            </a:pPr>
            <a:r>
              <a:rPr lang="sv-SE" noProof="0" dirty="0">
                <a:cs typeface="Calibri"/>
              </a:rPr>
              <a:t>Är du medlem </a:t>
            </a:r>
            <a:r>
              <a:rPr lang="sv-SE" dirty="0">
                <a:cs typeface="Calibri"/>
              </a:rPr>
              <a:t>i</a:t>
            </a:r>
            <a:r>
              <a:rPr lang="sv-SE" noProof="0" dirty="0">
                <a:cs typeface="Calibri"/>
              </a:rPr>
              <a:t> Sveriges Ingenjörer kan du ringa 08-613 80 00 (öppettider framgår på hemsidan) eller</a:t>
            </a:r>
            <a:r>
              <a:rPr lang="sv-SE" dirty="0">
                <a:cs typeface="Calibri"/>
              </a:rPr>
              <a:t> mejla </a:t>
            </a:r>
            <a:r>
              <a:rPr lang="sv-SE" noProof="0" dirty="0">
                <a:cs typeface="Calibri"/>
                <a:hlinkClick r:id="rId5"/>
              </a:rPr>
              <a:t>forhandling@sverigesingenjorer.se</a:t>
            </a:r>
            <a:r>
              <a:rPr lang="sv-SE" noProof="0" dirty="0">
                <a:cs typeface="Calibri"/>
              </a:rPr>
              <a:t>. </a:t>
            </a:r>
          </a:p>
          <a:p>
            <a:pPr marL="218648" indent="-218648">
              <a:buFont typeface="Arial"/>
              <a:buChar char="•"/>
            </a:pPr>
            <a:endParaRPr lang="sv-SE" noProof="0" dirty="0">
              <a:cs typeface="Calibri"/>
            </a:endParaRPr>
          </a:p>
          <a:p>
            <a:pPr marL="218648" indent="-218648">
              <a:buFont typeface="Arial"/>
              <a:buChar char="•"/>
            </a:pPr>
            <a:endParaRPr lang="sv-SE" noProof="0" dirty="0">
              <a:cs typeface="Calibri"/>
            </a:endParaRPr>
          </a:p>
        </p:txBody>
      </p:sp>
      <p:sp>
        <p:nvSpPr>
          <p:cNvPr id="4" name="Slide Number Placeholder 3"/>
          <p:cNvSpPr>
            <a:spLocks noGrp="1"/>
          </p:cNvSpPr>
          <p:nvPr>
            <p:ph type="sldNum" sz="quarter" idx="5"/>
          </p:nvPr>
        </p:nvSpPr>
        <p:spPr/>
        <p:txBody>
          <a:bodyPr/>
          <a:lstStyle/>
          <a:p>
            <a:fld id="{F18AA548-477E-4405-A5B2-710E75AD6A76}" type="slidenum">
              <a:rPr lang="sv-SE" smtClean="0"/>
              <a:t>10</a:t>
            </a:fld>
            <a:endParaRPr lang="sv-SE"/>
          </a:p>
        </p:txBody>
      </p:sp>
    </p:spTree>
    <p:extLst>
      <p:ext uri="{BB962C8B-B14F-4D97-AF65-F5344CB8AC3E}">
        <p14:creationId xmlns:p14="http://schemas.microsoft.com/office/powerpoint/2010/main" val="138102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55638" y="157163"/>
            <a:ext cx="5487987" cy="3087687"/>
          </a:xfrm>
        </p:spPr>
      </p:sp>
      <p:sp>
        <p:nvSpPr>
          <p:cNvPr id="3" name="Platshållare för anteckningar 2"/>
          <p:cNvSpPr>
            <a:spLocks noGrp="1"/>
          </p:cNvSpPr>
          <p:nvPr>
            <p:ph type="body" idx="1"/>
          </p:nvPr>
        </p:nvSpPr>
        <p:spPr>
          <a:xfrm>
            <a:off x="752061" y="3365838"/>
            <a:ext cx="5391564" cy="6202025"/>
          </a:xfrm>
        </p:spPr>
        <p:txBody>
          <a:bodyPr/>
          <a:lstStyle/>
          <a:p>
            <a:r>
              <a:rPr lang="sv-SE" noProof="0" dirty="0"/>
              <a:t>När man talar om arbetsmiljö brukar det första som diskuteras vara den fysiska arbetsmiljön. De flesta tänker på säkra byggställningar, fallskyddsutrustning, ergonomisk ställning vid installation, skyddsglasögon m.m. Vad som ofta glöms bort är den psykosociala arbetsmiljön, vilket är den arbetsmiljö som kanske påverkar er tjänstemän allra mest.</a:t>
            </a:r>
            <a:endParaRPr lang="sv-SE" noProof="0" dirty="0">
              <a:cs typeface="Calibri"/>
            </a:endParaRPr>
          </a:p>
          <a:p>
            <a:r>
              <a:rPr lang="sv-SE" noProof="0" dirty="0"/>
              <a:t>Vad skulle ni säga är exempel på bra eller dåliga saker med arbetsmiljön på er arbetsplats? </a:t>
            </a:r>
            <a:endParaRPr lang="sv-SE" noProof="0" dirty="0">
              <a:cs typeface="Calibri"/>
            </a:endParaRPr>
          </a:p>
          <a:p>
            <a:r>
              <a:rPr lang="en-US" dirty="0"/>
              <a:t>  </a:t>
            </a:r>
            <a:endParaRPr lang="sv-SE" dirty="0"/>
          </a:p>
          <a:p>
            <a:r>
              <a:rPr lang="sv-SE" noProof="0" dirty="0"/>
              <a:t>Här följer några exempel på vad som kan påverka den psykiska arbetsmiljön: </a:t>
            </a:r>
            <a:endParaRPr lang="sv-SE" noProof="0" dirty="0">
              <a:cs typeface="Calibri"/>
            </a:endParaRPr>
          </a:p>
          <a:p>
            <a:pPr marL="218648" indent="-218648">
              <a:buFont typeface="Arial"/>
              <a:buChar char="•"/>
            </a:pPr>
            <a:r>
              <a:rPr lang="sv-SE" noProof="0" dirty="0"/>
              <a:t>För hög arbetsbelastning</a:t>
            </a:r>
            <a:endParaRPr lang="sv-SE" noProof="0" dirty="0">
              <a:cs typeface="Calibri"/>
            </a:endParaRPr>
          </a:p>
          <a:p>
            <a:pPr marL="218648" indent="-218648">
              <a:buFont typeface="Arial"/>
              <a:buChar char="•"/>
            </a:pPr>
            <a:r>
              <a:rPr lang="sv-SE" noProof="0" dirty="0"/>
              <a:t>Avsaknad av tid till återhämtning</a:t>
            </a:r>
            <a:endParaRPr lang="sv-SE" noProof="0" dirty="0">
              <a:cs typeface="Calibri"/>
            </a:endParaRPr>
          </a:p>
          <a:p>
            <a:pPr marL="218648" indent="-218648">
              <a:buFont typeface="Arial"/>
              <a:buChar char="•"/>
            </a:pPr>
            <a:r>
              <a:rPr lang="sv-SE" noProof="0" dirty="0"/>
              <a:t>Många inofficiella arbetsuppgifter </a:t>
            </a:r>
            <a:endParaRPr lang="sv-SE" noProof="0" dirty="0">
              <a:cs typeface="Calibri"/>
            </a:endParaRPr>
          </a:p>
          <a:p>
            <a:pPr marL="218648" indent="-218648">
              <a:buFont typeface="Arial"/>
              <a:buChar char="•"/>
            </a:pPr>
            <a:r>
              <a:rPr lang="sv-SE" noProof="0" dirty="0"/>
              <a:t>Otydligt ledarskap</a:t>
            </a:r>
            <a:endParaRPr lang="sv-SE" noProof="0" dirty="0">
              <a:cs typeface="Calibri"/>
            </a:endParaRPr>
          </a:p>
          <a:p>
            <a:pPr marL="218648" indent="-218648">
              <a:buFont typeface="Arial"/>
              <a:buChar char="•"/>
            </a:pPr>
            <a:r>
              <a:rPr lang="sv-SE" noProof="0" dirty="0"/>
              <a:t>Otydliga förväntningar på den anställde (tillgänglighet, produktivitetsnivå)</a:t>
            </a:r>
            <a:endParaRPr lang="sv-SE" noProof="0" dirty="0">
              <a:cs typeface="Calibri"/>
            </a:endParaRPr>
          </a:p>
          <a:p>
            <a:pPr marL="218648" indent="-218648">
              <a:buFont typeface="Arial"/>
              <a:buChar char="•"/>
            </a:pPr>
            <a:r>
              <a:rPr lang="sv-SE" noProof="0" dirty="0"/>
              <a:t>Ensamhet i sin yrkesroll, avsaknaden av någon att bolla med</a:t>
            </a:r>
            <a:endParaRPr lang="sv-SE" noProof="0" dirty="0">
              <a:cs typeface="Calibri"/>
            </a:endParaRPr>
          </a:p>
          <a:p>
            <a:pPr marL="218648" indent="-218648">
              <a:buFont typeface="Arial"/>
              <a:buChar char="•"/>
            </a:pPr>
            <a:r>
              <a:rPr lang="sv-SE" noProof="0" dirty="0"/>
              <a:t>Otydlighet i vad som ska prioriteras</a:t>
            </a:r>
          </a:p>
          <a:p>
            <a:pPr marL="218648" marR="0" lvl="0" indent="-218648" algn="l" defTabSz="914400" rtl="0" eaLnBrk="1" fontAlgn="auto" latinLnBrk="0" hangingPunct="1">
              <a:lnSpc>
                <a:spcPct val="100000"/>
              </a:lnSpc>
              <a:spcBef>
                <a:spcPts val="0"/>
              </a:spcBef>
              <a:spcAft>
                <a:spcPts val="0"/>
              </a:spcAft>
              <a:buClrTx/>
              <a:buSzTx/>
              <a:buFont typeface="Arial"/>
              <a:buChar char="•"/>
              <a:tabLst/>
              <a:defRPr/>
            </a:pPr>
            <a:r>
              <a:rPr lang="sv-SE" i="0" noProof="0" dirty="0"/>
              <a:t>Kontroll över arbetsuppgifterna (Det finns en modell som heter </a:t>
            </a:r>
            <a:r>
              <a:rPr lang="sv-SE" i="0" noProof="0" dirty="0" err="1"/>
              <a:t>Karasek</a:t>
            </a:r>
            <a:r>
              <a:rPr lang="sv-SE" i="0" noProof="0" dirty="0"/>
              <a:t> Theorells krav/kontroll/stöd-modell. Punkterna tar upp allt utom kontroll, möjligen finns det med i sista punkten om prioriteringar… Länk till modellen: </a:t>
            </a:r>
            <a:r>
              <a:rPr lang="sv-SE" i="0" dirty="0">
                <a:hlinkClick r:id="rId3"/>
              </a:rPr>
              <a:t>https://www.prevent.se/amnesomrade/stress/karaseks-och-theorells-modell/</a:t>
            </a:r>
            <a:r>
              <a:rPr lang="sv-SE" i="0" dirty="0"/>
              <a:t>)</a:t>
            </a:r>
            <a:endParaRPr lang="sv-SE" i="0" noProof="0" dirty="0"/>
          </a:p>
          <a:p>
            <a:pPr marL="218648" indent="-218648">
              <a:buFont typeface="Arial"/>
              <a:buChar char="•"/>
            </a:pPr>
            <a:endParaRPr lang="sv-SE" dirty="0">
              <a:cs typeface="Calibri"/>
            </a:endParaRPr>
          </a:p>
          <a:p>
            <a:pPr marL="218648" indent="-218648">
              <a:buFont typeface="Arial"/>
              <a:buChar char="•"/>
            </a:pPr>
            <a:endParaRPr lang="sv-SE" dirty="0"/>
          </a:p>
          <a:p>
            <a:pPr marL="0" indent="0">
              <a:buFont typeface="Arial"/>
              <a:buNone/>
            </a:pPr>
            <a:r>
              <a:rPr lang="sv-SE" dirty="0"/>
              <a:t>Ställ frågan, vad gruppen anser ingår i begreppet arbetsmiljö? Försök sedan utifrån svaren som kommer in styra in på den psykosociala arbetsmiljön och bort från den fysiska arbetsmiljön.</a:t>
            </a:r>
            <a:endParaRPr lang="sv-SE" dirty="0">
              <a:cs typeface="Calibri"/>
            </a:endParaRPr>
          </a:p>
        </p:txBody>
      </p:sp>
      <p:sp>
        <p:nvSpPr>
          <p:cNvPr id="4" name="Platshållare för bildnummer 3"/>
          <p:cNvSpPr>
            <a:spLocks noGrp="1"/>
          </p:cNvSpPr>
          <p:nvPr>
            <p:ph type="sldNum" sz="quarter" idx="5"/>
          </p:nvPr>
        </p:nvSpPr>
        <p:spPr/>
        <p:txBody>
          <a:bodyPr/>
          <a:lstStyle/>
          <a:p>
            <a:fld id="{F18AA548-477E-4405-A5B2-710E75AD6A76}" type="slidenum">
              <a:rPr lang="sv-SE" smtClean="0"/>
              <a:t>2</a:t>
            </a:fld>
            <a:endParaRPr lang="sv-SE"/>
          </a:p>
        </p:txBody>
      </p:sp>
    </p:spTree>
    <p:extLst>
      <p:ext uri="{BB962C8B-B14F-4D97-AF65-F5344CB8AC3E}">
        <p14:creationId xmlns:p14="http://schemas.microsoft.com/office/powerpoint/2010/main" val="228074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50875" y="165100"/>
            <a:ext cx="5497513" cy="3092450"/>
          </a:xfrm>
        </p:spPr>
      </p:sp>
      <p:sp>
        <p:nvSpPr>
          <p:cNvPr id="3" name="Platshållare för anteckningar 2"/>
          <p:cNvSpPr>
            <a:spLocks noGrp="1"/>
          </p:cNvSpPr>
          <p:nvPr>
            <p:ph type="body" idx="1"/>
          </p:nvPr>
        </p:nvSpPr>
        <p:spPr>
          <a:xfrm>
            <a:off x="756824" y="3413463"/>
            <a:ext cx="5391564" cy="6202025"/>
          </a:xfrm>
        </p:spPr>
        <p:txBody>
          <a:bodyPr/>
          <a:lstStyle/>
          <a:p>
            <a:r>
              <a:rPr lang="sv-SE" dirty="0">
                <a:cs typeface="Calibri"/>
              </a:rPr>
              <a:t>Dra igång filmen som är tänkt att fungera som en introduktion. </a:t>
            </a:r>
          </a:p>
          <a:p>
            <a:endParaRPr lang="sv-SE" dirty="0">
              <a:cs typeface="Calibri"/>
            </a:endParaRPr>
          </a:p>
          <a:p>
            <a:r>
              <a:rPr lang="sv-SE" b="1" dirty="0">
                <a:cs typeface="Calibri"/>
              </a:rPr>
              <a:t>Vilka tankar väcks av filmen?</a:t>
            </a:r>
          </a:p>
          <a:p>
            <a:endParaRPr lang="sv-SE" dirty="0">
              <a:cs typeface="Calibri"/>
            </a:endParaRPr>
          </a:p>
          <a:p>
            <a:r>
              <a:rPr lang="sv-SE" dirty="0"/>
              <a:t>Presentationen handlar i huvudsak om arbetsbelastning. Filmen berör även arbetstidens förläggning och kränkande särbehandling. Arbetstidens förläggning är normalt inte problemet för våra tjänstemän. Kränkande särbehandling kan i det här sammanhanget tänka sig orsakas av hög arbetsbelastning. Motsatsen gäller också, en dålig stämning på arbetsplatsen ger givetvis också en högre mental belastning.</a:t>
            </a:r>
            <a:endParaRPr lang="sv-SE" dirty="0">
              <a:cs typeface="Calibri"/>
            </a:endParaRPr>
          </a:p>
          <a:p>
            <a:endParaRPr lang="sv-SE" dirty="0"/>
          </a:p>
          <a:p>
            <a:r>
              <a:rPr lang="sv-SE" dirty="0"/>
              <a:t>Områdena arbetsbelastning, kränkande särbehandling och arbetstidens förläggning är de tre huvudområdena i AFS 2015:4 Organisatorisk och social arbetsmiljö.</a:t>
            </a:r>
            <a:endParaRPr lang="sv-SE" dirty="0">
              <a:cs typeface="Calibri"/>
            </a:endParaRPr>
          </a:p>
          <a:p>
            <a:r>
              <a:rPr lang="sv-SE" dirty="0">
                <a:cs typeface="Calibri"/>
              </a:rPr>
              <a:t>Organisatorisk arbetsmiljö handlar om hur arbetet ordnas, styrs och kommuniceras och även hur beslut fattas i verksamheten. Social arbetsmiljö handlar om hur vi samspelar och pratar med varandra.</a:t>
            </a:r>
          </a:p>
          <a:p>
            <a:endParaRPr lang="sv-SE" dirty="0">
              <a:cs typeface="Calibri"/>
            </a:endParaRPr>
          </a:p>
          <a:p>
            <a:r>
              <a:rPr lang="sv-SE" dirty="0">
                <a:cs typeface="Calibri"/>
              </a:rPr>
              <a:t>Filmen har tagits fram av Sunt arbetsliv (</a:t>
            </a:r>
            <a:r>
              <a:rPr lang="sv-SE" dirty="0">
                <a:cs typeface="Calibri"/>
                <a:hlinkClick r:id="rId3"/>
              </a:rPr>
              <a:t>www.suntarbetsliv.se</a:t>
            </a:r>
            <a:r>
              <a:rPr lang="sv-SE" dirty="0">
                <a:cs typeface="Calibri"/>
              </a:rPr>
              <a:t>) vars uppgift är att ge inspiration och verktyg för en friskare arbetsplats inom kommun och region. Deras tips och råd kan med fördel användas inom andra sektorer. Sunt arbetsliv har en mycket bra palett med hur andra arbetar med sin arbetsmiljö exempelvis inom följande områden;</a:t>
            </a:r>
          </a:p>
          <a:p>
            <a:r>
              <a:rPr lang="sv-SE" dirty="0">
                <a:cs typeface="Calibri"/>
              </a:rPr>
              <a:t>1. Stötta era chefer med </a:t>
            </a:r>
            <a:r>
              <a:rPr lang="sv-SE" dirty="0" err="1">
                <a:cs typeface="Calibri"/>
              </a:rPr>
              <a:t>Chefoskopet</a:t>
            </a:r>
            <a:r>
              <a:rPr lang="sv-SE" dirty="0">
                <a:cs typeface="Calibri"/>
              </a:rPr>
              <a:t>.</a:t>
            </a:r>
          </a:p>
          <a:p>
            <a:r>
              <a:rPr lang="sv-SE" dirty="0">
                <a:cs typeface="Calibri"/>
              </a:rPr>
              <a:t>2. Gemensamt säkerhetsarbete - bättre för alla</a:t>
            </a:r>
          </a:p>
          <a:p>
            <a:r>
              <a:rPr lang="sv-SE" dirty="0">
                <a:cs typeface="Calibri"/>
              </a:rPr>
              <a:t>3. OSA utbildningen – gemensam bas för chefer och skyddsombud</a:t>
            </a:r>
          </a:p>
          <a:p>
            <a:r>
              <a:rPr lang="sv-SE" dirty="0">
                <a:cs typeface="Calibri"/>
              </a:rPr>
              <a:t>4. Stress och balans</a:t>
            </a:r>
          </a:p>
        </p:txBody>
      </p:sp>
      <p:sp>
        <p:nvSpPr>
          <p:cNvPr id="4" name="Platshållare för bildnummer 3"/>
          <p:cNvSpPr>
            <a:spLocks noGrp="1"/>
          </p:cNvSpPr>
          <p:nvPr>
            <p:ph type="sldNum" sz="quarter" idx="5"/>
          </p:nvPr>
        </p:nvSpPr>
        <p:spPr/>
        <p:txBody>
          <a:bodyPr/>
          <a:lstStyle/>
          <a:p>
            <a:fld id="{F18AA548-477E-4405-A5B2-710E75AD6A76}" type="slidenum">
              <a:rPr lang="sv-SE" smtClean="0"/>
              <a:t>3</a:t>
            </a:fld>
            <a:endParaRPr lang="sv-SE"/>
          </a:p>
        </p:txBody>
      </p:sp>
    </p:spTree>
    <p:extLst>
      <p:ext uri="{BB962C8B-B14F-4D97-AF65-F5344CB8AC3E}">
        <p14:creationId xmlns:p14="http://schemas.microsoft.com/office/powerpoint/2010/main" val="312554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65163" y="161925"/>
            <a:ext cx="5468937" cy="3076575"/>
          </a:xfrm>
        </p:spPr>
      </p:sp>
      <p:sp>
        <p:nvSpPr>
          <p:cNvPr id="3" name="Platshållare för anteckningar 2"/>
          <p:cNvSpPr>
            <a:spLocks noGrp="1"/>
          </p:cNvSpPr>
          <p:nvPr>
            <p:ph type="body" idx="1"/>
          </p:nvPr>
        </p:nvSpPr>
        <p:spPr>
          <a:xfrm>
            <a:off x="703849" y="3379205"/>
            <a:ext cx="5391564" cy="6202025"/>
          </a:xfrm>
        </p:spPr>
        <p:txBody>
          <a:bodyPr/>
          <a:lstStyle/>
          <a:p>
            <a:endParaRPr lang="sv-SE" dirty="0">
              <a:cs typeface="Calibri"/>
            </a:endParaRPr>
          </a:p>
          <a:p>
            <a:r>
              <a:rPr lang="sv-SE" dirty="0"/>
              <a:t>Vi är varandras arbetsmiljö. Därför har vi alla ett gemensamt ansvar för att skapa en trygg och inkluderande arbetsplats. Arbetsmiljö är allt på jobbet, alltifrån arbetsredskap och maskiner, luft, ljud och ljus till stress, trivsel och arbetsorganisation. </a:t>
            </a:r>
            <a:endParaRPr lang="sv-SE" dirty="0">
              <a:cs typeface="Calibri"/>
            </a:endParaRPr>
          </a:p>
          <a:p>
            <a:endParaRPr lang="sv-SE" dirty="0">
              <a:cs typeface="Calibri"/>
            </a:endParaRPr>
          </a:p>
          <a:p>
            <a:r>
              <a:rPr lang="sv-SE" dirty="0"/>
              <a:t>Ett förebyggande och systematiskt arbetsmiljöarbete leder till en bra arbetsmiljö som gynnar alla. En bra arbetsmiljö: </a:t>
            </a:r>
            <a:endParaRPr lang="sv-SE" dirty="0">
              <a:cs typeface="Calibri"/>
            </a:endParaRPr>
          </a:p>
          <a:p>
            <a:r>
              <a:rPr lang="sv-SE" dirty="0"/>
              <a:t>• ökar trivsel på arbetsplatsen och engagemang i arbetet </a:t>
            </a:r>
            <a:endParaRPr lang="sv-SE" dirty="0">
              <a:cs typeface="Calibri"/>
            </a:endParaRPr>
          </a:p>
          <a:p>
            <a:r>
              <a:rPr lang="sv-SE" dirty="0"/>
              <a:t>• förebygger olycksfall, sjukdom, stress på jobbet </a:t>
            </a:r>
            <a:endParaRPr lang="sv-SE" dirty="0">
              <a:cs typeface="Calibri"/>
            </a:endParaRPr>
          </a:p>
          <a:p>
            <a:endParaRPr lang="sv-SE" dirty="0">
              <a:cs typeface="Calibri"/>
            </a:endParaRPr>
          </a:p>
          <a:p>
            <a:r>
              <a:rPr lang="sv-SE" dirty="0"/>
              <a:t>En bra arbetsmiljö ger också ekonomiska vinster för företaget och hela samhället. Den:   </a:t>
            </a:r>
            <a:endParaRPr lang="sv-SE" dirty="0">
              <a:cs typeface="Calibri"/>
            </a:endParaRPr>
          </a:p>
          <a:p>
            <a:pPr marL="218648" indent="-218648">
              <a:buFont typeface="Arial"/>
              <a:buChar char="•"/>
            </a:pPr>
            <a:r>
              <a:rPr lang="sv-SE" dirty="0"/>
              <a:t>kan minska sjukskrivningarna </a:t>
            </a:r>
            <a:endParaRPr lang="sv-SE" dirty="0">
              <a:cs typeface="Calibri"/>
            </a:endParaRPr>
          </a:p>
          <a:p>
            <a:pPr marL="218648" indent="-218648">
              <a:buFont typeface="Arial"/>
              <a:buChar char="•"/>
            </a:pPr>
            <a:r>
              <a:rPr lang="sv-SE" dirty="0"/>
              <a:t>leda till färre driftstörningar och förbättrad kvalitet</a:t>
            </a:r>
            <a:endParaRPr lang="sv-SE" dirty="0">
              <a:cs typeface="Calibri" panose="020F0502020204030204"/>
            </a:endParaRPr>
          </a:p>
          <a:p>
            <a:endParaRPr lang="sv-SE" dirty="0"/>
          </a:p>
          <a:p>
            <a:pPr>
              <a:buFont typeface="Arial"/>
            </a:pPr>
            <a:r>
              <a:rPr lang="sv-SE" dirty="0">
                <a:cs typeface="Calibri"/>
              </a:rPr>
              <a:t>Enligt en beräkning från Nyckeltalsinstitutet kostar en korttidsfrånvaro (dag 1-14) i snitt 10 % av månadslönen per dag. </a:t>
            </a:r>
            <a:br>
              <a:rPr lang="en-US" dirty="0">
                <a:cs typeface="+mn-lt"/>
              </a:rPr>
            </a:br>
            <a:endParaRPr lang="en-US" dirty="0">
              <a:cs typeface="Calibri"/>
            </a:endParaRPr>
          </a:p>
          <a:p>
            <a:endParaRPr lang="sv-SE" noProof="0" dirty="0">
              <a:cs typeface="Calibri"/>
            </a:endParaRPr>
          </a:p>
        </p:txBody>
      </p:sp>
      <p:sp>
        <p:nvSpPr>
          <p:cNvPr id="4" name="Platshållare för bildnummer 3"/>
          <p:cNvSpPr>
            <a:spLocks noGrp="1"/>
          </p:cNvSpPr>
          <p:nvPr>
            <p:ph type="sldNum" sz="quarter" idx="5"/>
          </p:nvPr>
        </p:nvSpPr>
        <p:spPr/>
        <p:txBody>
          <a:bodyPr/>
          <a:lstStyle/>
          <a:p>
            <a:fld id="{F18AA548-477E-4405-A5B2-710E75AD6A76}" type="slidenum">
              <a:rPr lang="sv-SE" smtClean="0"/>
              <a:t>4</a:t>
            </a:fld>
            <a:endParaRPr lang="sv-SE"/>
          </a:p>
        </p:txBody>
      </p:sp>
    </p:spTree>
    <p:extLst>
      <p:ext uri="{BB962C8B-B14F-4D97-AF65-F5344CB8AC3E}">
        <p14:creationId xmlns:p14="http://schemas.microsoft.com/office/powerpoint/2010/main" val="164361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57225" y="169863"/>
            <a:ext cx="5483225" cy="3084512"/>
          </a:xfrm>
        </p:spPr>
      </p:sp>
      <p:sp>
        <p:nvSpPr>
          <p:cNvPr id="3" name="Platshållare för anteckningar 2"/>
          <p:cNvSpPr>
            <a:spLocks noGrp="1"/>
          </p:cNvSpPr>
          <p:nvPr>
            <p:ph type="body" idx="1"/>
          </p:nvPr>
        </p:nvSpPr>
        <p:spPr>
          <a:xfrm>
            <a:off x="703055" y="3452813"/>
            <a:ext cx="5391564" cy="6202025"/>
          </a:xfrm>
        </p:spPr>
        <p:txBody>
          <a:bodyPr/>
          <a:lstStyle/>
          <a:p>
            <a:r>
              <a:rPr lang="sv-SE" dirty="0"/>
              <a:t>Ha ett blädderblock och fyll på med deltagarnas reflektioner! </a:t>
            </a:r>
          </a:p>
          <a:p>
            <a:endParaRPr lang="en-US" dirty="0">
              <a:cs typeface="Calibri"/>
            </a:endParaRPr>
          </a:p>
          <a:p>
            <a:r>
              <a:rPr lang="sv-SE" noProof="0" dirty="0">
                <a:cs typeface="Calibri"/>
              </a:rPr>
              <a:t>Gå igenom fördelarna med att ta tag i eventuella arbetsmiljöproblem (och kanske riskerna med att inte göra det</a:t>
            </a:r>
            <a:r>
              <a:rPr lang="sv-SE" dirty="0">
                <a:cs typeface="Calibri"/>
              </a:rPr>
              <a:t>). Nedan följer ett antal fördelar, välj några att ta upp som exempel innan gruppen får diskutera. </a:t>
            </a:r>
            <a:endParaRPr lang="sv-SE" noProof="0" dirty="0">
              <a:cs typeface="Calibri"/>
            </a:endParaRPr>
          </a:p>
          <a:p>
            <a:endParaRPr lang="sv-SE" dirty="0">
              <a:cs typeface="Calibri"/>
            </a:endParaRPr>
          </a:p>
          <a:p>
            <a:r>
              <a:rPr lang="sv-SE" b="1" dirty="0"/>
              <a:t>Bättre fysisk hälsa. </a:t>
            </a:r>
            <a:r>
              <a:rPr lang="sv-SE" dirty="0"/>
              <a:t>Genom att förbättra den fysiska arbetsmiljön, exempelvis se över buller, ljus och ergonomi minskar risken för ryggproblem, värk, hjärt- och kärlsjukdomar m.m. </a:t>
            </a:r>
            <a:endParaRPr lang="sv-SE" dirty="0">
              <a:cs typeface="Calibri"/>
            </a:endParaRPr>
          </a:p>
          <a:p>
            <a:endParaRPr lang="sv-SE" dirty="0">
              <a:cs typeface="Calibri"/>
            </a:endParaRPr>
          </a:p>
          <a:p>
            <a:r>
              <a:rPr lang="sv-SE" b="1" dirty="0"/>
              <a:t>Bättre psykisk hälsa</a:t>
            </a:r>
            <a:r>
              <a:rPr lang="sv-SE" dirty="0"/>
              <a:t>. En sund organisation med ett gott socialt klimat, där det finns balans och man jobbar med jämställdhet och personlig utveckling, minskar riskerna för sömnstörningar, nedstämdhet och depression m.m. </a:t>
            </a:r>
            <a:endParaRPr lang="sv-SE" dirty="0">
              <a:cs typeface="Calibri"/>
            </a:endParaRPr>
          </a:p>
          <a:p>
            <a:endParaRPr lang="sv-SE" dirty="0">
              <a:cs typeface="Calibri"/>
            </a:endParaRPr>
          </a:p>
          <a:p>
            <a:r>
              <a:rPr lang="sv-SE" b="1" dirty="0"/>
              <a:t>Lägre sjukfrånvaro. </a:t>
            </a:r>
            <a:r>
              <a:rPr lang="sv-SE" dirty="0"/>
              <a:t>Det finns ett positivt samband mellan en bra arbetsmiljö, ett gott arbetsklimat och låg sjukfrånvaro. </a:t>
            </a:r>
            <a:endParaRPr lang="sv-SE" dirty="0">
              <a:cs typeface="Calibri"/>
            </a:endParaRPr>
          </a:p>
          <a:p>
            <a:endParaRPr lang="sv-SE" dirty="0">
              <a:cs typeface="Calibri"/>
            </a:endParaRPr>
          </a:p>
          <a:p>
            <a:r>
              <a:rPr lang="sv-SE" b="1" dirty="0"/>
              <a:t>Lägre personalomsättning. </a:t>
            </a:r>
            <a:r>
              <a:rPr lang="sv-SE" dirty="0"/>
              <a:t>Kompetent personal är en av företagets främsta konkurrensfördelar – och det är kostsamt att rekrytera och lära upp nya. Människor som trivs och mår bra stannar ofta längre på sina jobb. </a:t>
            </a:r>
            <a:endParaRPr lang="sv-SE" dirty="0">
              <a:cs typeface="Calibri"/>
            </a:endParaRPr>
          </a:p>
          <a:p>
            <a:endParaRPr lang="sv-SE" dirty="0">
              <a:cs typeface="Calibri"/>
            </a:endParaRPr>
          </a:p>
          <a:p>
            <a:r>
              <a:rPr lang="sv-SE" b="1" dirty="0"/>
              <a:t>Locka kompetenta medarbetare. </a:t>
            </a:r>
            <a:r>
              <a:rPr lang="sv-SE" dirty="0"/>
              <a:t>Arbetsplatser där människor mår bra är attraktiva arbetsgivare. </a:t>
            </a:r>
            <a:endParaRPr lang="sv-SE" dirty="0">
              <a:cs typeface="Calibri"/>
            </a:endParaRPr>
          </a:p>
          <a:p>
            <a:endParaRPr lang="sv-SE" dirty="0">
              <a:cs typeface="Calibri"/>
            </a:endParaRPr>
          </a:p>
          <a:p>
            <a:r>
              <a:rPr lang="sv-SE" b="1" dirty="0"/>
              <a:t>Engagemanget ökar </a:t>
            </a:r>
            <a:r>
              <a:rPr lang="sv-SE" dirty="0"/>
              <a:t>– de anställdas engagemang i företaget ökar. </a:t>
            </a:r>
            <a:endParaRPr lang="sv-SE" dirty="0">
              <a:cs typeface="Calibri"/>
            </a:endParaRPr>
          </a:p>
          <a:p>
            <a:endParaRPr lang="sv-SE" dirty="0">
              <a:cs typeface="Calibri"/>
            </a:endParaRPr>
          </a:p>
          <a:p>
            <a:r>
              <a:rPr lang="sv-SE" b="1" dirty="0"/>
              <a:t>Färre olyckor.</a:t>
            </a:r>
            <a:r>
              <a:rPr lang="sv-SE" dirty="0"/>
              <a:t> Den som är stressad och trött har ett försämrat omdöme och svårare att koncentrera sig, vilket kan leda till fler misstag och olyckor. Tvärtom gäller också: Vid en god arbetsmiljö är tillbuden färre.</a:t>
            </a:r>
            <a:endParaRPr lang="sv-SE" dirty="0">
              <a:cs typeface="Calibri"/>
            </a:endParaRPr>
          </a:p>
          <a:p>
            <a:r>
              <a:rPr lang="sv-SE" dirty="0"/>
              <a:t> </a:t>
            </a:r>
            <a:endParaRPr lang="sv-SE" dirty="0">
              <a:cs typeface="Calibri"/>
            </a:endParaRPr>
          </a:p>
          <a:p>
            <a:r>
              <a:rPr lang="sv-SE" b="1" dirty="0"/>
              <a:t>Ökad lönsamhet</a:t>
            </a:r>
            <a:r>
              <a:rPr lang="sv-SE" dirty="0"/>
              <a:t>. Verksamhetens ekonomi förbättras när frisktalen ökar, sjukfrånvaron minskar och genom att färre personer behöver rekryteras. Och med ökad produktivitet följer ökad lönsamhet.</a:t>
            </a:r>
            <a:endParaRPr lang="sv-SE" dirty="0">
              <a:cs typeface="Calibri"/>
            </a:endParaRPr>
          </a:p>
        </p:txBody>
      </p:sp>
      <p:sp>
        <p:nvSpPr>
          <p:cNvPr id="4" name="Platshållare för bildnummer 3"/>
          <p:cNvSpPr>
            <a:spLocks noGrp="1"/>
          </p:cNvSpPr>
          <p:nvPr>
            <p:ph type="sldNum" sz="quarter" idx="5"/>
          </p:nvPr>
        </p:nvSpPr>
        <p:spPr/>
        <p:txBody>
          <a:bodyPr/>
          <a:lstStyle/>
          <a:p>
            <a:fld id="{F18AA548-477E-4405-A5B2-710E75AD6A76}" type="slidenum">
              <a:rPr lang="sv-SE" smtClean="0"/>
              <a:t>5</a:t>
            </a:fld>
            <a:endParaRPr lang="sv-SE"/>
          </a:p>
        </p:txBody>
      </p:sp>
    </p:spTree>
    <p:extLst>
      <p:ext uri="{BB962C8B-B14F-4D97-AF65-F5344CB8AC3E}">
        <p14:creationId xmlns:p14="http://schemas.microsoft.com/office/powerpoint/2010/main" val="425507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50875" y="163513"/>
            <a:ext cx="5508625" cy="3098800"/>
          </a:xfrm>
        </p:spPr>
      </p:sp>
      <p:sp>
        <p:nvSpPr>
          <p:cNvPr id="3" name="Platshållare för anteckningar 2"/>
          <p:cNvSpPr>
            <a:spLocks noGrp="1"/>
          </p:cNvSpPr>
          <p:nvPr>
            <p:ph type="body" idx="1"/>
          </p:nvPr>
        </p:nvSpPr>
        <p:spPr>
          <a:xfrm>
            <a:off x="396081" y="3371849"/>
            <a:ext cx="6007100" cy="2864981"/>
          </a:xfrm>
        </p:spPr>
        <p:txBody>
          <a:bodyPr/>
          <a:lstStyle/>
          <a:p>
            <a:r>
              <a:rPr lang="sv-SE" dirty="0"/>
              <a:t>Ha ett blädderblock och fyll på med deltagarnas reflektioner! </a:t>
            </a:r>
          </a:p>
          <a:p>
            <a:endParaRPr lang="sv-SE" dirty="0"/>
          </a:p>
          <a:p>
            <a:r>
              <a:rPr lang="sv-SE" dirty="0"/>
              <a:t>Det går att dela upp vägen till ohälsosam arbetsbelastning i olika kategorier/scenarier:</a:t>
            </a:r>
            <a:endParaRPr lang="sv-SE" dirty="0">
              <a:cs typeface="Calibri"/>
            </a:endParaRPr>
          </a:p>
          <a:p>
            <a:pPr marL="218648" indent="-218648">
              <a:buFontTx/>
              <a:buChar char="-"/>
            </a:pPr>
            <a:r>
              <a:rPr lang="sv-SE" dirty="0"/>
              <a:t>Individen är uppfylld av sitt arbete och är mycket engagerad. I det här fallet är det mycket svårt för individen att känna när arbetsbelastningen blir för hög och när han/hon börja känna av symptomen kan det ofta ha utvecklats en stressjukdom. I det här fallet är det viktigt att chefen är observant och fångar upp om någon verkar arbeta för mycket, då medarbetaren inte själv uppfattar sin arbetsbelastning som ohälsosam.</a:t>
            </a:r>
            <a:endParaRPr lang="sv-SE" dirty="0">
              <a:cs typeface="Calibri"/>
            </a:endParaRPr>
          </a:p>
          <a:p>
            <a:pPr marL="218648" indent="-218648">
              <a:buFontTx/>
              <a:buChar char="-"/>
            </a:pPr>
            <a:r>
              <a:rPr lang="sv-SE" dirty="0"/>
              <a:t>Arbetsbelastningen ökar succesivt, personen hinner inte med alla uppgifter men gör sitt yttersta för att hålla huvudet över ytan. Här känner individen ofta av att arbetsbelastningen börjar bli ohållbar och här är det viktigt med ett klimat som tillåter att man säger ifrån om man har för mycket att göra.</a:t>
            </a:r>
            <a:endParaRPr lang="sv-SE" dirty="0">
              <a:cs typeface="Calibri"/>
            </a:endParaRPr>
          </a:p>
          <a:p>
            <a:pPr marL="218648" indent="-218648">
              <a:buFontTx/>
              <a:buChar char="-"/>
            </a:pPr>
            <a:r>
              <a:rPr lang="sv-SE" dirty="0"/>
              <a:t>Arbetsbelastningen är OK men medarbetaren råkar ut för en livskris som gör att även en normal arbetsbelastning blir för mycket. Här är det också viktigt att det finns en öppenhet mellan chef och medarbetare så att arbetsbelastningen kan balanseras mot medarbetarens livssituation.</a:t>
            </a:r>
            <a:endParaRPr lang="sv-SE" dirty="0">
              <a:cs typeface="Calibri"/>
            </a:endParaRPr>
          </a:p>
          <a:p>
            <a:endParaRPr lang="sv-SE" dirty="0"/>
          </a:p>
          <a:p>
            <a:r>
              <a:rPr lang="sv-SE" dirty="0"/>
              <a:t>Symptomen på ohälsosam arbetsbelastning kan utvärderas genom medarbetarsamtal/avdelningsmöten eller enkäter (från t.ex. </a:t>
            </a:r>
            <a:r>
              <a:rPr lang="sv-SE" dirty="0" err="1"/>
              <a:t>Prevent</a:t>
            </a:r>
            <a:r>
              <a:rPr lang="sv-SE" dirty="0"/>
              <a:t> eller Sunt Arbetsliv). Via enkäter kan man även se om organisationen främjar en hälsosam arbetsbelastning. </a:t>
            </a:r>
            <a:endParaRPr lang="sv-SE" dirty="0">
              <a:cs typeface="Calibri"/>
            </a:endParaRPr>
          </a:p>
          <a:p>
            <a:endParaRPr lang="sv-SE" dirty="0"/>
          </a:p>
          <a:p>
            <a:r>
              <a:rPr lang="sv-SE" dirty="0"/>
              <a:t>Nyckeln till en hälsosam arbetsbelastning är återhämtning. En hög arbetsbelastning är i sig inte skadlig, den riskerar att bli skadlig om man inte får en tillräcklig återhämtning efteråt. Här kan även en lägre arbetsbelastning över tid bli ohälsosam om man inte får återhämtning.</a:t>
            </a:r>
            <a:endParaRPr lang="sv-SE" dirty="0">
              <a:cs typeface="Calibri" panose="020F0502020204030204"/>
            </a:endParaRPr>
          </a:p>
          <a:p>
            <a:endParaRPr lang="sv-SE" dirty="0">
              <a:cs typeface="Calibri" panose="020F0502020204030204"/>
            </a:endParaRPr>
          </a:p>
          <a:p>
            <a:r>
              <a:rPr lang="sv-SE" dirty="0">
                <a:cs typeface="Calibri" panose="020F0502020204030204"/>
              </a:rPr>
              <a:t>Exempel på återhämtning: fikapauser, äta lunch någon annanstans än vid skrivbordet, gå och hämta kaffe, eller gå och prata med kollega istället för att maila, korta andningsövningar.</a:t>
            </a:r>
          </a:p>
          <a:p>
            <a:endParaRPr lang="sv-SE" dirty="0"/>
          </a:p>
          <a:p>
            <a:r>
              <a:rPr lang="sv-SE" dirty="0"/>
              <a:t>För att få en hälsosam arbetsbelastning är det viktigt att kraven i arbetet är i balans med kraven på fritiden och i familjelivet. Ha koll på de anställda och våga fråga om någon verkar må dåligt eller drar sig undan.</a:t>
            </a:r>
            <a:endParaRPr lang="sv-SE" dirty="0">
              <a:cs typeface="Calibri"/>
            </a:endParaRPr>
          </a:p>
          <a:p>
            <a:endParaRPr lang="sv-SE" dirty="0">
              <a:cs typeface="Calibri"/>
            </a:endParaRPr>
          </a:p>
          <a:p>
            <a:r>
              <a:rPr lang="sv-SE" dirty="0">
                <a:cs typeface="Calibri"/>
              </a:rPr>
              <a:t>Som chef är det viktigt att hjälpa till med prioriteringar.</a:t>
            </a:r>
            <a:endParaRPr lang="sv-SE" dirty="0"/>
          </a:p>
          <a:p>
            <a:endParaRPr lang="sv-SE" dirty="0"/>
          </a:p>
        </p:txBody>
      </p:sp>
      <p:sp>
        <p:nvSpPr>
          <p:cNvPr id="4" name="Platshållare för bildnummer 3"/>
          <p:cNvSpPr>
            <a:spLocks noGrp="1"/>
          </p:cNvSpPr>
          <p:nvPr>
            <p:ph type="sldNum" sz="quarter" idx="5"/>
          </p:nvPr>
        </p:nvSpPr>
        <p:spPr/>
        <p:txBody>
          <a:bodyPr/>
          <a:lstStyle/>
          <a:p>
            <a:fld id="{F18AA548-477E-4405-A5B2-710E75AD6A76}" type="slidenum">
              <a:rPr lang="sv-SE" smtClean="0"/>
              <a:t>6</a:t>
            </a:fld>
            <a:endParaRPr lang="sv-SE"/>
          </a:p>
        </p:txBody>
      </p:sp>
    </p:spTree>
    <p:extLst>
      <p:ext uri="{BB962C8B-B14F-4D97-AF65-F5344CB8AC3E}">
        <p14:creationId xmlns:p14="http://schemas.microsoft.com/office/powerpoint/2010/main" val="957286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63575" y="158750"/>
            <a:ext cx="5472113" cy="3078163"/>
          </a:xfrm>
        </p:spPr>
      </p:sp>
      <p:sp>
        <p:nvSpPr>
          <p:cNvPr id="3" name="Platshållare för anteckningar 2"/>
          <p:cNvSpPr>
            <a:spLocks noGrp="1"/>
          </p:cNvSpPr>
          <p:nvPr>
            <p:ph type="body" idx="1"/>
          </p:nvPr>
        </p:nvSpPr>
        <p:spPr>
          <a:xfrm>
            <a:off x="663575" y="3425395"/>
            <a:ext cx="5391564" cy="6202025"/>
          </a:xfrm>
        </p:spPr>
        <p:txBody>
          <a:bodyPr/>
          <a:lstStyle/>
          <a:p>
            <a:r>
              <a:rPr lang="sv-SE" noProof="0" dirty="0">
                <a:cs typeface="Calibri"/>
              </a:rPr>
              <a:t>Få igång en diskussion kring hur arbetsmiljön (både det positiva och det negativa) ser ut för de närvarande tjänstemännen. Detta steg bör ta cirka 10-15 minuter. Frågorna har skickats ut till deltagarna någon vecka innan träffen. </a:t>
            </a:r>
          </a:p>
          <a:p>
            <a:endParaRPr lang="sv-SE" noProof="0" dirty="0">
              <a:cs typeface="Calibri"/>
            </a:endParaRPr>
          </a:p>
          <a:p>
            <a:r>
              <a:rPr lang="sv-SE" noProof="0" dirty="0">
                <a:cs typeface="Calibri"/>
              </a:rPr>
              <a:t>Hur är det här på våran/eran arbetsplats? Hur upplever ni arbetsmiljön? I den här diskussionen är det fritt fram att ta upp både positiva och negativa saker. Kanske tycker någon att det är alldeles för mycket att göra och att det är väldigt stressigt men att det samtidigt finns en bra gemenskap mellan kollegorna. Hur upplever ni arbetsmiljön? (försök få igång en diskussion).</a:t>
            </a:r>
          </a:p>
          <a:p>
            <a:endParaRPr lang="sv-SE" noProof="0" dirty="0">
              <a:cs typeface="Calibri"/>
            </a:endParaRPr>
          </a:p>
          <a:p>
            <a:r>
              <a:rPr lang="sv-SE" noProof="0" dirty="0">
                <a:cs typeface="Calibri"/>
              </a:rPr>
              <a:t>Vad blir då konsekvenserna av den här arbetsmiljön? (Försök koppla det till något av de exempel som kommit upp under diskussionen). Till exempel: Kanske är en konsekvens av att det är stressigt och mycket att göra att det resulterar </a:t>
            </a:r>
            <a:r>
              <a:rPr lang="sv-SE" dirty="0">
                <a:cs typeface="Calibri"/>
              </a:rPr>
              <a:t>i </a:t>
            </a:r>
            <a:r>
              <a:rPr lang="sv-SE" noProof="0" dirty="0">
                <a:cs typeface="Calibri"/>
              </a:rPr>
              <a:t>att arbetet ibland blir lite slarvigt gjort på grund av att man inte har tillräckligt med tid att jobba med det ordentligt</a:t>
            </a:r>
            <a:r>
              <a:rPr lang="sv-SE" dirty="0">
                <a:cs typeface="Calibri"/>
              </a:rPr>
              <a:t>.</a:t>
            </a:r>
            <a:r>
              <a:rPr lang="sv-SE" noProof="0" dirty="0">
                <a:cs typeface="Calibri"/>
              </a:rPr>
              <a:t>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a:p>
            <a:endParaRPr lang="sv-SE" noProof="0" dirty="0">
              <a:cs typeface="Calibri"/>
            </a:endParaRPr>
          </a:p>
          <a:p>
            <a:r>
              <a:rPr lang="sv-SE" noProof="0" dirty="0">
                <a:cs typeface="Calibri"/>
              </a:rPr>
              <a:t>Vad påverkar arbetsmiljön som ni/vi har här på företaget? Kanske påverkar stressen på jobbet er när ni kommer hem, att ni har svårt att riktigt släppa jobbet. Kanske resulterar det</a:t>
            </a:r>
            <a:r>
              <a:rPr lang="sv-SE" dirty="0">
                <a:cs typeface="Calibri"/>
              </a:rPr>
              <a:t> i</a:t>
            </a:r>
            <a:r>
              <a:rPr lang="sv-SE" noProof="0" dirty="0">
                <a:cs typeface="Calibri"/>
              </a:rPr>
              <a:t> att ni får dåligt samvete eller blir på dåligt humör.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p:txBody>
      </p:sp>
      <p:sp>
        <p:nvSpPr>
          <p:cNvPr id="4" name="Platshållare för bildnummer 3"/>
          <p:cNvSpPr>
            <a:spLocks noGrp="1"/>
          </p:cNvSpPr>
          <p:nvPr>
            <p:ph type="sldNum" sz="quarter" idx="5"/>
          </p:nvPr>
        </p:nvSpPr>
        <p:spPr/>
        <p:txBody>
          <a:bodyPr/>
          <a:lstStyle/>
          <a:p>
            <a:fld id="{F18AA548-477E-4405-A5B2-710E75AD6A76}" type="slidenum">
              <a:rPr lang="sv-SE" smtClean="0"/>
              <a:t>7</a:t>
            </a:fld>
            <a:endParaRPr lang="sv-SE"/>
          </a:p>
        </p:txBody>
      </p:sp>
    </p:spTree>
    <p:extLst>
      <p:ext uri="{BB962C8B-B14F-4D97-AF65-F5344CB8AC3E}">
        <p14:creationId xmlns:p14="http://schemas.microsoft.com/office/powerpoint/2010/main" val="1591462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00088" y="157163"/>
            <a:ext cx="5394325" cy="3033712"/>
          </a:xfrm>
        </p:spPr>
      </p:sp>
      <p:sp>
        <p:nvSpPr>
          <p:cNvPr id="3" name="Platshållare för anteckningar 2"/>
          <p:cNvSpPr>
            <a:spLocks noGrp="1"/>
          </p:cNvSpPr>
          <p:nvPr>
            <p:ph type="body" idx="1"/>
          </p:nvPr>
        </p:nvSpPr>
        <p:spPr>
          <a:xfrm>
            <a:off x="700088" y="3308688"/>
            <a:ext cx="5391564" cy="6202025"/>
          </a:xfrm>
        </p:spPr>
        <p:txBody>
          <a:bodyPr/>
          <a:lstStyle/>
          <a:p>
            <a:r>
              <a:rPr lang="sv-SE" noProof="0" dirty="0">
                <a:cs typeface="Calibri"/>
              </a:rPr>
              <a:t>Få igång en diskussion kring hur situationen kan bli bättre. Detta steg ska ta cirka 10-15 minuter. </a:t>
            </a:r>
          </a:p>
          <a:p>
            <a:endParaRPr lang="sv-SE" noProof="0" dirty="0">
              <a:cs typeface="Calibri"/>
            </a:endParaRPr>
          </a:p>
          <a:p>
            <a:r>
              <a:rPr lang="sv-SE" noProof="0" dirty="0">
                <a:cs typeface="Calibri"/>
              </a:rPr>
              <a:t>Om det är en större grupp så ska den </a:t>
            </a:r>
            <a:r>
              <a:rPr lang="sv-SE" dirty="0">
                <a:cs typeface="Calibri"/>
              </a:rPr>
              <a:t>i </a:t>
            </a:r>
            <a:r>
              <a:rPr lang="sv-SE" noProof="0" dirty="0">
                <a:cs typeface="Calibri"/>
              </a:rPr>
              <a:t>detta steg delas upp </a:t>
            </a:r>
            <a:r>
              <a:rPr lang="sv-SE" dirty="0">
                <a:cs typeface="Calibri"/>
              </a:rPr>
              <a:t>i </a:t>
            </a:r>
            <a:r>
              <a:rPr lang="sv-SE" noProof="0" dirty="0">
                <a:cs typeface="Calibri"/>
              </a:rPr>
              <a:t>grupper om cirka 2-3 personer (om ni är ett mindre företag räcker det med en grupp).  </a:t>
            </a:r>
          </a:p>
          <a:p>
            <a:endParaRPr lang="sv-SE" noProof="0" dirty="0">
              <a:cs typeface="Calibri"/>
            </a:endParaRPr>
          </a:p>
          <a:p>
            <a:r>
              <a:rPr lang="sv-SE" noProof="0" dirty="0">
                <a:cs typeface="Calibri"/>
              </a:rPr>
              <a:t>Låt därefter gruppen/grupperna diskutera frågan i ca 5 minuter. Därefter får alla grupper/deltagare presentera sina förslag. </a:t>
            </a:r>
          </a:p>
          <a:p>
            <a:endParaRPr lang="sv-SE" noProof="0" dirty="0">
              <a:cs typeface="Calibri"/>
            </a:endParaRPr>
          </a:p>
          <a:p>
            <a:r>
              <a:rPr lang="sv-SE" noProof="0" dirty="0">
                <a:cs typeface="Calibri"/>
              </a:rPr>
              <a:t>När grupperna presenterar sina förslag skriver du som ledare upp förslagen på en tavla alternativt </a:t>
            </a:r>
            <a:r>
              <a:rPr lang="sv-SE" dirty="0">
                <a:cs typeface="Calibri"/>
              </a:rPr>
              <a:t>ett stort</a:t>
            </a:r>
            <a:r>
              <a:rPr lang="sv-SE" noProof="0" dirty="0">
                <a:cs typeface="Calibri"/>
              </a:rPr>
              <a:t> anteckningsblock.</a:t>
            </a:r>
            <a:r>
              <a:rPr lang="sv-SE" dirty="0">
                <a:cs typeface="Calibri"/>
              </a:rPr>
              <a:t> </a:t>
            </a:r>
            <a:endParaRPr lang="sv-SE" noProof="0" dirty="0">
              <a:cs typeface="Calibri"/>
            </a:endParaRPr>
          </a:p>
          <a:p>
            <a:endParaRPr lang="sv-SE" noProof="0" dirty="0">
              <a:cs typeface="Calibri"/>
            </a:endParaRPr>
          </a:p>
          <a:p>
            <a:endParaRPr lang="sv-SE" noProof="0" dirty="0">
              <a:cs typeface="Calibri"/>
            </a:endParaRPr>
          </a:p>
          <a:p>
            <a:endParaRPr lang="sv-SE" noProof="0" dirty="0">
              <a:cs typeface="Calibri"/>
            </a:endParaRPr>
          </a:p>
          <a:p>
            <a:r>
              <a:rPr lang="sv-SE" noProof="0" dirty="0">
                <a:cs typeface="Calibri"/>
              </a:rPr>
              <a:t>Hur kan då arbetsmiljön förbättras på företaget? Ni ska nu få sätta er </a:t>
            </a:r>
            <a:r>
              <a:rPr lang="sv-SE" dirty="0">
                <a:cs typeface="Calibri"/>
              </a:rPr>
              <a:t>i </a:t>
            </a:r>
            <a:r>
              <a:rPr lang="sv-SE" noProof="0" dirty="0">
                <a:cs typeface="Calibri"/>
              </a:rPr>
              <a:t>mindre grupper om 2-3 personer och diskutera i ca 5 minuter hur arbetsmiljön på företaget skulle kunna förbättras. Därefter får varje grupp presentera ett förslag var på en förbättring som skulle kunna göras. </a:t>
            </a:r>
          </a:p>
          <a:p>
            <a:endParaRPr lang="sv-SE" noProof="0" dirty="0">
              <a:cs typeface="Calibri"/>
            </a:endParaRPr>
          </a:p>
          <a:p>
            <a:r>
              <a:rPr lang="sv-SE" noProof="0" dirty="0">
                <a:cs typeface="Calibri"/>
              </a:rPr>
              <a:t>(Exempel på förbättringsförslag: en enklare omorganisering av verksamheten, att de anställda får tydligare instruktioner kring vad det är som förväntas av dem o.s.v.)</a:t>
            </a:r>
          </a:p>
          <a:p>
            <a:endParaRPr lang="sv-SE" noProof="0" dirty="0">
              <a:cs typeface="Calibri"/>
            </a:endParaRPr>
          </a:p>
          <a:p>
            <a:r>
              <a:rPr lang="sv-SE" noProof="0" dirty="0">
                <a:cs typeface="Calibri"/>
              </a:rPr>
              <a:t>Här får ni tänka både stort och smått och jag vill poängtera att det inte finns några rätt eller fel utan att alla förslag är välkomna. </a:t>
            </a:r>
          </a:p>
        </p:txBody>
      </p:sp>
      <p:sp>
        <p:nvSpPr>
          <p:cNvPr id="4" name="Platshållare för bildnummer 3"/>
          <p:cNvSpPr>
            <a:spLocks noGrp="1"/>
          </p:cNvSpPr>
          <p:nvPr>
            <p:ph type="sldNum" sz="quarter" idx="5"/>
          </p:nvPr>
        </p:nvSpPr>
        <p:spPr/>
        <p:txBody>
          <a:bodyPr/>
          <a:lstStyle/>
          <a:p>
            <a:fld id="{F18AA548-477E-4405-A5B2-710E75AD6A76}" type="slidenum">
              <a:rPr lang="sv-SE" smtClean="0"/>
              <a:t>8</a:t>
            </a:fld>
            <a:endParaRPr lang="sv-SE"/>
          </a:p>
        </p:txBody>
      </p:sp>
    </p:spTree>
    <p:extLst>
      <p:ext uri="{BB962C8B-B14F-4D97-AF65-F5344CB8AC3E}">
        <p14:creationId xmlns:p14="http://schemas.microsoft.com/office/powerpoint/2010/main" val="224772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77863" y="158750"/>
            <a:ext cx="5441950" cy="3060700"/>
          </a:xfrm>
        </p:spPr>
      </p:sp>
      <p:sp>
        <p:nvSpPr>
          <p:cNvPr id="3" name="Platshållare för anteckningar 2"/>
          <p:cNvSpPr>
            <a:spLocks noGrp="1"/>
          </p:cNvSpPr>
          <p:nvPr>
            <p:ph type="body" idx="1"/>
          </p:nvPr>
        </p:nvSpPr>
        <p:spPr>
          <a:xfrm>
            <a:off x="703056" y="3402822"/>
            <a:ext cx="5391564" cy="6202025"/>
          </a:xfrm>
        </p:spPr>
        <p:txBody>
          <a:bodyPr/>
          <a:lstStyle/>
          <a:p>
            <a:r>
              <a:rPr lang="sv-SE" noProof="0" dirty="0">
                <a:cs typeface="Calibri"/>
              </a:rPr>
              <a:t>I det här steget ska de nedtecknade förslagen </a:t>
            </a:r>
            <a:r>
              <a:rPr lang="sv-SE" dirty="0">
                <a:cs typeface="Calibri"/>
              </a:rPr>
              <a:t>kategoriseras</a:t>
            </a:r>
            <a:r>
              <a:rPr lang="sv-SE" noProof="0" dirty="0">
                <a:cs typeface="Calibri"/>
              </a:rPr>
              <a:t>. </a:t>
            </a:r>
          </a:p>
          <a:p>
            <a:endParaRPr lang="sv-SE" noProof="0" dirty="0">
              <a:cs typeface="Calibri"/>
            </a:endParaRPr>
          </a:p>
          <a:p>
            <a:r>
              <a:rPr lang="sv-SE" noProof="0" dirty="0">
                <a:cs typeface="Calibri"/>
              </a:rPr>
              <a:t>Efter kategoriseringen ska ni bestämma ett nytt datum för nästa träff (om inte detta redan gjorts </a:t>
            </a:r>
            <a:r>
              <a:rPr lang="sv-SE" dirty="0">
                <a:cs typeface="Calibri"/>
              </a:rPr>
              <a:t>i </a:t>
            </a:r>
            <a:r>
              <a:rPr lang="sv-SE" noProof="0" dirty="0">
                <a:cs typeface="Calibri"/>
              </a:rPr>
              <a:t>samband med att den första träffen bestämdes). </a:t>
            </a:r>
          </a:p>
          <a:p>
            <a:endParaRPr lang="sv-SE" noProof="0" dirty="0">
              <a:cs typeface="Calibri"/>
            </a:endParaRPr>
          </a:p>
          <a:p>
            <a:endParaRPr lang="sv-SE" noProof="0" dirty="0">
              <a:cs typeface="Calibri"/>
            </a:endParaRPr>
          </a:p>
          <a:p>
            <a:r>
              <a:rPr lang="sv-SE" noProof="0" dirty="0">
                <a:cs typeface="Calibri"/>
              </a:rPr>
              <a:t>För att kunna gå vidare med de förbättringsförslag som kommit upp så behöver vi nu kategorisera dessa. Några kanske är mer långsiktiga medans andra kanske kan genomföras redan den här veckan. (för en diskussion med deltagarna om vad de tycker). Kanske ska vissa förslag skickas vidare till vd/ledningen medan andra är sådana som deltagarna själva kan genomföra. (diskutera konkreta sätt att genomföra förbättringsförslagen, så detaljerat som möjligt). </a:t>
            </a:r>
          </a:p>
          <a:p>
            <a:endParaRPr lang="sv-SE" noProof="0" dirty="0">
              <a:cs typeface="Calibri"/>
            </a:endParaRPr>
          </a:p>
        </p:txBody>
      </p:sp>
      <p:sp>
        <p:nvSpPr>
          <p:cNvPr id="4" name="Platshållare för bildnummer 3"/>
          <p:cNvSpPr>
            <a:spLocks noGrp="1"/>
          </p:cNvSpPr>
          <p:nvPr>
            <p:ph type="sldNum" sz="quarter" idx="5"/>
          </p:nvPr>
        </p:nvSpPr>
        <p:spPr/>
        <p:txBody>
          <a:bodyPr/>
          <a:lstStyle/>
          <a:p>
            <a:fld id="{F18AA548-477E-4405-A5B2-710E75AD6A76}" type="slidenum">
              <a:rPr lang="sv-SE" smtClean="0"/>
              <a:t>9</a:t>
            </a:fld>
            <a:endParaRPr lang="sv-SE"/>
          </a:p>
        </p:txBody>
      </p:sp>
    </p:spTree>
    <p:extLst>
      <p:ext uri="{BB962C8B-B14F-4D97-AF65-F5344CB8AC3E}">
        <p14:creationId xmlns:p14="http://schemas.microsoft.com/office/powerpoint/2010/main" val="320842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en-GB"/>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56168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23199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endParaRPr lang="en-GB"/>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364100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51698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endParaRPr lang="en-GB"/>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18019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17867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endParaRPr lang="en-GB"/>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p:cNvSpPr>
            <a:spLocks noGrp="1"/>
          </p:cNvSpPr>
          <p:nvPr>
            <p:ph type="dt" sz="half" idx="10"/>
          </p:nvPr>
        </p:nvSpPr>
        <p:spPr/>
        <p:txBody>
          <a:bodyPr/>
          <a:lstStyle/>
          <a:p>
            <a:fld id="{97F4ABF0-5FB1-475C-8B24-5D587134B3BC}" type="datetimeFigureOut">
              <a:rPr lang="en-GB" smtClean="0"/>
              <a:t>27/09/2019</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39248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97F4ABF0-5FB1-475C-8B24-5D587134B3BC}" type="datetimeFigureOut">
              <a:rPr lang="en-GB" smtClean="0"/>
              <a:t>27/09/2019</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29542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7F4ABF0-5FB1-475C-8B24-5D587134B3BC}" type="datetimeFigureOut">
              <a:rPr lang="en-GB" smtClean="0"/>
              <a:t>27/09/2019</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417312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3866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48737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GB"/>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ABF0-5FB1-475C-8B24-5D587134B3BC}" type="datetimeFigureOut">
              <a:rPr lang="en-GB" smtClean="0"/>
              <a:t>27/09/2019</a:t>
            </a:fld>
            <a:endParaRPr lang="en-GB"/>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6561B-2881-4B0E-AD47-6838140E99B1}" type="slidenum">
              <a:rPr lang="en-GB" smtClean="0"/>
              <a:t>‹#›</a:t>
            </a:fld>
            <a:endParaRPr lang="en-GB"/>
          </a:p>
        </p:txBody>
      </p:sp>
    </p:spTree>
    <p:extLst>
      <p:ext uri="{BB962C8B-B14F-4D97-AF65-F5344CB8AC3E}">
        <p14:creationId xmlns:p14="http://schemas.microsoft.com/office/powerpoint/2010/main" val="407354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VXV6BHzfrnI" TargetMode="Externa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9CAB9"/>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961772" y="1688840"/>
            <a:ext cx="8225341" cy="2385449"/>
          </a:xfrm>
          <a:solidFill>
            <a:schemeClr val="bg1">
              <a:alpha val="88000"/>
            </a:schemeClr>
          </a:solidFill>
        </p:spPr>
        <p:txBody>
          <a:bodyPr anchor="ctr" anchorCtr="0">
            <a:normAutofit/>
          </a:bodyPr>
          <a:lstStyle/>
          <a:p>
            <a:r>
              <a:rPr lang="sv-SE" sz="4400" b="1" dirty="0">
                <a:solidFill>
                  <a:srgbClr val="80998D"/>
                </a:solidFill>
                <a:latin typeface="Arial"/>
                <a:cs typeface="Arial"/>
              </a:rPr>
              <a:t>Chefers och tjänstemäns arbetsmiljö</a:t>
            </a:r>
          </a:p>
        </p:txBody>
      </p:sp>
      <p:pic>
        <p:nvPicPr>
          <p:cNvPr id="9" name="Bildobjekt 8">
            <a:extLst>
              <a:ext uri="{FF2B5EF4-FFF2-40B4-BE49-F238E27FC236}">
                <a16:creationId xmlns:a16="http://schemas.microsoft.com/office/drawing/2014/main" id="{5FE08B5A-B524-4FD5-B9CD-E869A3B18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5802" y="4534318"/>
            <a:ext cx="1009372" cy="720000"/>
          </a:xfrm>
          <a:prstGeom prst="rect">
            <a:avLst/>
          </a:prstGeom>
        </p:spPr>
      </p:pic>
      <p:pic>
        <p:nvPicPr>
          <p:cNvPr id="10" name="Bildobjekt 9">
            <a:extLst>
              <a:ext uri="{FF2B5EF4-FFF2-40B4-BE49-F238E27FC236}">
                <a16:creationId xmlns:a16="http://schemas.microsoft.com/office/drawing/2014/main" id="{25BB9647-2189-41C5-A577-C0773E679C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1173" y="4583426"/>
            <a:ext cx="1990005" cy="625141"/>
          </a:xfrm>
          <a:prstGeom prst="rect">
            <a:avLst/>
          </a:prstGeom>
        </p:spPr>
      </p:pic>
      <p:pic>
        <p:nvPicPr>
          <p:cNvPr id="11" name="Bildobjekt 10">
            <a:extLst>
              <a:ext uri="{FF2B5EF4-FFF2-40B4-BE49-F238E27FC236}">
                <a16:creationId xmlns:a16="http://schemas.microsoft.com/office/drawing/2014/main" id="{73ADF566-815A-4BDB-A0E8-AB82C461D1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0404" y="5531239"/>
            <a:ext cx="858539" cy="923919"/>
          </a:xfrm>
          <a:prstGeom prst="rect">
            <a:avLst/>
          </a:prstGeom>
        </p:spPr>
      </p:pic>
      <p:pic>
        <p:nvPicPr>
          <p:cNvPr id="12" name="Bildobjekt 11">
            <a:extLst>
              <a:ext uri="{FF2B5EF4-FFF2-40B4-BE49-F238E27FC236}">
                <a16:creationId xmlns:a16="http://schemas.microsoft.com/office/drawing/2014/main" id="{3803F9BF-1C08-4681-9307-5EDCE374581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74587" y="5822488"/>
            <a:ext cx="2081830" cy="341420"/>
          </a:xfrm>
          <a:prstGeom prst="rect">
            <a:avLst/>
          </a:prstGeom>
        </p:spPr>
      </p:pic>
      <p:pic>
        <p:nvPicPr>
          <p:cNvPr id="13" name="Bildobjekt 12">
            <a:extLst>
              <a:ext uri="{FF2B5EF4-FFF2-40B4-BE49-F238E27FC236}">
                <a16:creationId xmlns:a16="http://schemas.microsoft.com/office/drawing/2014/main" id="{6BF3D6CD-3041-48FC-B2A9-50F347A5DB7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10482" y="5679998"/>
            <a:ext cx="1565999" cy="626400"/>
          </a:xfrm>
          <a:prstGeom prst="rect">
            <a:avLst/>
          </a:prstGeom>
        </p:spPr>
      </p:pic>
      <p:pic>
        <p:nvPicPr>
          <p:cNvPr id="14" name="Bildobjekt 13">
            <a:extLst>
              <a:ext uri="{FF2B5EF4-FFF2-40B4-BE49-F238E27FC236}">
                <a16:creationId xmlns:a16="http://schemas.microsoft.com/office/drawing/2014/main" id="{129AE382-D307-4119-86D2-A64E6B5582E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2551" y="5603506"/>
            <a:ext cx="1022294" cy="792000"/>
          </a:xfrm>
          <a:prstGeom prst="rect">
            <a:avLst/>
          </a:prstGeom>
        </p:spPr>
      </p:pic>
      <p:pic>
        <p:nvPicPr>
          <p:cNvPr id="15" name="Bildobjekt 14">
            <a:extLst>
              <a:ext uri="{FF2B5EF4-FFF2-40B4-BE49-F238E27FC236}">
                <a16:creationId xmlns:a16="http://schemas.microsoft.com/office/drawing/2014/main" id="{02B3EE30-A914-4B3E-9FD9-467EDE361F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5026" y="4581118"/>
            <a:ext cx="3024777" cy="626400"/>
          </a:xfrm>
          <a:prstGeom prst="rect">
            <a:avLst/>
          </a:prstGeom>
        </p:spPr>
      </p:pic>
      <p:pic>
        <p:nvPicPr>
          <p:cNvPr id="16" name="Bildobjekt 15">
            <a:extLst>
              <a:ext uri="{FF2B5EF4-FFF2-40B4-BE49-F238E27FC236}">
                <a16:creationId xmlns:a16="http://schemas.microsoft.com/office/drawing/2014/main" id="{06D6E88A-19D4-4EAC-B33A-9C9C84D4A0C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75540" y="4576412"/>
            <a:ext cx="2396215" cy="612000"/>
          </a:xfrm>
          <a:prstGeom prst="rect">
            <a:avLst/>
          </a:prstGeom>
        </p:spPr>
      </p:pic>
    </p:spTree>
    <p:extLst>
      <p:ext uri="{BB962C8B-B14F-4D97-AF65-F5344CB8AC3E}">
        <p14:creationId xmlns:p14="http://schemas.microsoft.com/office/powerpoint/2010/main" val="2845640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37B3A-37AC-4706-A6E2-B2E392B1EED7}"/>
              </a:ext>
            </a:extLst>
          </p:cNvPr>
          <p:cNvSpPr>
            <a:spLocks noGrp="1"/>
          </p:cNvSpPr>
          <p:nvPr>
            <p:ph type="title"/>
          </p:nvPr>
        </p:nvSpPr>
        <p:spPr/>
        <p:txBody>
          <a:bodyPr/>
          <a:lstStyle/>
          <a:p>
            <a:pPr algn="ctr"/>
            <a:r>
              <a:rPr lang="sv-SE" b="1">
                <a:solidFill>
                  <a:srgbClr val="80998D"/>
                </a:solidFill>
                <a:latin typeface="Arial"/>
                <a:cs typeface="Calibri Light"/>
              </a:rPr>
              <a:t>Råd och stöd</a:t>
            </a:r>
            <a:endParaRPr lang="sv-SE">
              <a:solidFill>
                <a:srgbClr val="80998D"/>
              </a:solidFill>
            </a:endParaRPr>
          </a:p>
        </p:txBody>
      </p:sp>
      <p:sp>
        <p:nvSpPr>
          <p:cNvPr id="3" name="Platshållare för innehåll 2">
            <a:extLst>
              <a:ext uri="{FF2B5EF4-FFF2-40B4-BE49-F238E27FC236}">
                <a16:creationId xmlns:a16="http://schemas.microsoft.com/office/drawing/2014/main" id="{567B4B86-5921-4805-BF26-EF7E099843B8}"/>
              </a:ext>
            </a:extLst>
          </p:cNvPr>
          <p:cNvSpPr>
            <a:spLocks noGrp="1"/>
          </p:cNvSpPr>
          <p:nvPr>
            <p:ph idx="1"/>
          </p:nvPr>
        </p:nvSpPr>
        <p:spPr>
          <a:xfrm>
            <a:off x="838198" y="1825625"/>
            <a:ext cx="8389778" cy="2289175"/>
          </a:xfrm>
        </p:spPr>
        <p:txBody>
          <a:bodyPr vert="horz" lIns="91440" tIns="45720" rIns="91440" bIns="45720" rtlCol="0" anchor="t">
            <a:normAutofit/>
          </a:bodyPr>
          <a:lstStyle/>
          <a:p>
            <a:pPr>
              <a:lnSpc>
                <a:spcPct val="110000"/>
              </a:lnSpc>
            </a:pPr>
            <a:r>
              <a:rPr lang="sv-SE" sz="2400">
                <a:latin typeface="Arial" panose="020B0604020202020204" pitchFamily="34" charset="0"/>
                <a:cs typeface="Arial" panose="020B0604020202020204" pitchFamily="34" charset="0"/>
              </a:rPr>
              <a:t>Arbetsgivarna kan vända sig till sin arbetsgivar-</a:t>
            </a:r>
            <a:br>
              <a:rPr lang="sv-SE" sz="2400">
                <a:latin typeface="Arial" panose="020B0604020202020204" pitchFamily="34" charset="0"/>
                <a:cs typeface="Arial" panose="020B0604020202020204" pitchFamily="34" charset="0"/>
              </a:rPr>
            </a:br>
            <a:r>
              <a:rPr lang="sv-SE" sz="2400">
                <a:latin typeface="Arial" panose="020B0604020202020204" pitchFamily="34" charset="0"/>
                <a:cs typeface="Arial" panose="020B0604020202020204" pitchFamily="34" charset="0"/>
              </a:rPr>
              <a:t>organisation</a:t>
            </a:r>
          </a:p>
          <a:p>
            <a:r>
              <a:rPr lang="sv-SE" sz="2400">
                <a:latin typeface="Arial" panose="020B0604020202020204" pitchFamily="34" charset="0"/>
                <a:cs typeface="Arial" panose="020B0604020202020204" pitchFamily="34" charset="0"/>
              </a:rPr>
              <a:t>Är du med i ett fackförbund vänd dig till ditt förbund</a:t>
            </a:r>
          </a:p>
          <a:p>
            <a:pPr marL="0" indent="0">
              <a:buNone/>
            </a:pPr>
            <a:r>
              <a:rPr lang="sv-SE" sz="2400">
                <a:latin typeface="Arial" panose="020B0604020202020204" pitchFamily="34" charset="0"/>
                <a:cs typeface="Arial" panose="020B0604020202020204" pitchFamily="34" charset="0"/>
              </a:rPr>
              <a:t>   - Ledarna, Unionen eller Sveriges Ingenjörer</a:t>
            </a:r>
          </a:p>
          <a:p>
            <a:endParaRPr lang="sv-SE">
              <a:cs typeface="Calibri"/>
            </a:endParaRPr>
          </a:p>
          <a:p>
            <a:endParaRPr lang="sv-SE">
              <a:cs typeface="Calibri"/>
            </a:endParaRPr>
          </a:p>
        </p:txBody>
      </p:sp>
      <p:pic>
        <p:nvPicPr>
          <p:cNvPr id="5" name="Bildobjekt 4">
            <a:extLst>
              <a:ext uri="{FF2B5EF4-FFF2-40B4-BE49-F238E27FC236}">
                <a16:creationId xmlns:a16="http://schemas.microsoft.com/office/drawing/2014/main" id="{AD381C34-C4F9-4F8B-AB47-F85EE21319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7592" y="1839264"/>
            <a:ext cx="3096208" cy="2321989"/>
          </a:xfrm>
          <a:prstGeom prst="rect">
            <a:avLst/>
          </a:prstGeom>
        </p:spPr>
      </p:pic>
    </p:spTree>
    <p:extLst>
      <p:ext uri="{BB962C8B-B14F-4D97-AF65-F5344CB8AC3E}">
        <p14:creationId xmlns:p14="http://schemas.microsoft.com/office/powerpoint/2010/main" val="126408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73F596-58D4-429A-B662-392731C47059}"/>
              </a:ext>
            </a:extLst>
          </p:cNvPr>
          <p:cNvSpPr>
            <a:spLocks noGrp="1"/>
          </p:cNvSpPr>
          <p:nvPr>
            <p:ph type="title"/>
          </p:nvPr>
        </p:nvSpPr>
        <p:spPr/>
        <p:txBody>
          <a:bodyPr/>
          <a:lstStyle/>
          <a:p>
            <a:pPr algn="ctr"/>
            <a:r>
              <a:rPr lang="sv-SE" b="1">
                <a:solidFill>
                  <a:srgbClr val="80998D"/>
                </a:solidFill>
                <a:latin typeface="Arial"/>
                <a:cs typeface="Calibri Light"/>
              </a:rPr>
              <a:t>Vad</a:t>
            </a:r>
            <a:r>
              <a:rPr lang="sv-SE" b="1">
                <a:solidFill>
                  <a:schemeClr val="accent5">
                    <a:lumMod val="50000"/>
                  </a:schemeClr>
                </a:solidFill>
                <a:latin typeface="Arial"/>
                <a:cs typeface="Calibri Light"/>
              </a:rPr>
              <a:t> </a:t>
            </a:r>
            <a:r>
              <a:rPr lang="sv-SE" b="1">
                <a:solidFill>
                  <a:srgbClr val="80998D"/>
                </a:solidFill>
                <a:latin typeface="Arial"/>
                <a:cs typeface="Calibri Light"/>
              </a:rPr>
              <a:t>räknas som arbetsmiljö? </a:t>
            </a:r>
            <a:endParaRPr lang="sv-SE" b="1">
              <a:solidFill>
                <a:srgbClr val="FF0000"/>
              </a:solidFill>
              <a:latin typeface="Arial"/>
              <a:cs typeface="Calibri Light"/>
            </a:endParaRPr>
          </a:p>
        </p:txBody>
      </p:sp>
      <p:pic>
        <p:nvPicPr>
          <p:cNvPr id="6" name="Bildobjekt 5">
            <a:extLst>
              <a:ext uri="{FF2B5EF4-FFF2-40B4-BE49-F238E27FC236}">
                <a16:creationId xmlns:a16="http://schemas.microsoft.com/office/drawing/2014/main" id="{56625DB7-DD41-4B93-A633-58C2A54A1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948" y="1929228"/>
            <a:ext cx="2822714" cy="2822714"/>
          </a:xfrm>
          <a:prstGeom prst="rect">
            <a:avLst/>
          </a:prstGeom>
        </p:spPr>
      </p:pic>
      <p:pic>
        <p:nvPicPr>
          <p:cNvPr id="13" name="Bildobjekt 12">
            <a:extLst>
              <a:ext uri="{FF2B5EF4-FFF2-40B4-BE49-F238E27FC236}">
                <a16:creationId xmlns:a16="http://schemas.microsoft.com/office/drawing/2014/main" id="{D6B99564-B5F3-461F-B144-0EE566F2D9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568" y="1929228"/>
            <a:ext cx="3780184" cy="2835138"/>
          </a:xfrm>
          <a:prstGeom prst="rect">
            <a:avLst/>
          </a:prstGeom>
        </p:spPr>
      </p:pic>
      <p:pic>
        <p:nvPicPr>
          <p:cNvPr id="15" name="Bildobjekt 14">
            <a:extLst>
              <a:ext uri="{FF2B5EF4-FFF2-40B4-BE49-F238E27FC236}">
                <a16:creationId xmlns:a16="http://schemas.microsoft.com/office/drawing/2014/main" id="{7AADCBF5-4F5B-48D6-8AA1-7F45FA80D4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85658" y="1941652"/>
            <a:ext cx="3763887" cy="2822714"/>
          </a:xfrm>
          <a:prstGeom prst="rect">
            <a:avLst/>
          </a:prstGeom>
        </p:spPr>
      </p:pic>
    </p:spTree>
    <p:extLst>
      <p:ext uri="{BB962C8B-B14F-4D97-AF65-F5344CB8AC3E}">
        <p14:creationId xmlns:p14="http://schemas.microsoft.com/office/powerpoint/2010/main" val="336273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ABFE-98D9-40B5-BA28-9EE52EBD980A}"/>
              </a:ext>
            </a:extLst>
          </p:cNvPr>
          <p:cNvSpPr>
            <a:spLocks noGrp="1"/>
          </p:cNvSpPr>
          <p:nvPr>
            <p:ph type="ctrTitle"/>
          </p:nvPr>
        </p:nvSpPr>
        <p:spPr>
          <a:xfrm>
            <a:off x="649111" y="614363"/>
            <a:ext cx="10484556" cy="877713"/>
          </a:xfrm>
        </p:spPr>
        <p:txBody>
          <a:bodyPr>
            <a:normAutofit fontScale="90000"/>
          </a:bodyPr>
          <a:lstStyle/>
          <a:p>
            <a:r>
              <a:rPr lang="sv-SE" sz="4400" b="1">
                <a:solidFill>
                  <a:srgbClr val="80998D"/>
                </a:solidFill>
                <a:latin typeface="Arial"/>
                <a:cs typeface="Arial"/>
              </a:rPr>
              <a:t>OSA-kollen</a:t>
            </a:r>
            <a:br>
              <a:rPr lang="sv-SE" sz="4400" b="1">
                <a:latin typeface="Arial"/>
                <a:cs typeface="Arial"/>
              </a:rPr>
            </a:br>
            <a:r>
              <a:rPr lang="sv-SE" sz="2700" b="1">
                <a:solidFill>
                  <a:srgbClr val="80998D"/>
                </a:solidFill>
                <a:latin typeface="Arial"/>
                <a:cs typeface="Arial"/>
              </a:rPr>
              <a:t>Jobba tillsammans med den organisatoriska och sociala arbetsmiljön</a:t>
            </a:r>
          </a:p>
        </p:txBody>
      </p:sp>
      <p:pic>
        <p:nvPicPr>
          <p:cNvPr id="5" name="Onlinemedia 4">
            <a:hlinkClick r:id="" action="ppaction://media"/>
            <a:extLst>
              <a:ext uri="{FF2B5EF4-FFF2-40B4-BE49-F238E27FC236}">
                <a16:creationId xmlns:a16="http://schemas.microsoft.com/office/drawing/2014/main" id="{40CB681A-2DB8-464A-B0C2-D35509E9152F}"/>
              </a:ext>
            </a:extLst>
          </p:cNvPr>
          <p:cNvPicPr>
            <a:picLocks noGrp="1" noRot="1" noChangeAspect="1"/>
          </p:cNvPicPr>
          <p:nvPr>
            <p:ph idx="4294967295"/>
            <a:videoFile r:link="rId1"/>
          </p:nvPr>
        </p:nvPicPr>
        <p:blipFill>
          <a:blip r:embed="rId4"/>
          <a:stretch>
            <a:fillRect/>
          </a:stretch>
        </p:blipFill>
        <p:spPr>
          <a:xfrm>
            <a:off x="3098708" y="1915532"/>
            <a:ext cx="5994584" cy="3921057"/>
          </a:xfrm>
          <a:prstGeom prst="rect">
            <a:avLst/>
          </a:prstGeom>
        </p:spPr>
      </p:pic>
    </p:spTree>
    <p:extLst>
      <p:ext uri="{BB962C8B-B14F-4D97-AF65-F5344CB8AC3E}">
        <p14:creationId xmlns:p14="http://schemas.microsoft.com/office/powerpoint/2010/main" val="273337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48A8DB-94F4-455C-AB78-550D97986DA7}"/>
              </a:ext>
            </a:extLst>
          </p:cNvPr>
          <p:cNvSpPr>
            <a:spLocks noGrp="1"/>
          </p:cNvSpPr>
          <p:nvPr>
            <p:ph type="title"/>
          </p:nvPr>
        </p:nvSpPr>
        <p:spPr/>
        <p:txBody>
          <a:bodyPr/>
          <a:lstStyle/>
          <a:p>
            <a:pPr algn="ctr"/>
            <a:r>
              <a:rPr lang="sv-SE" b="1">
                <a:solidFill>
                  <a:srgbClr val="80998D"/>
                </a:solidFill>
                <a:latin typeface="Arial"/>
                <a:cs typeface="Calibri Light"/>
              </a:rPr>
              <a:t>Varför är arbetsmiljö viktigt och </a:t>
            </a:r>
            <a:br>
              <a:rPr lang="sv-SE" b="1">
                <a:solidFill>
                  <a:srgbClr val="80998D"/>
                </a:solidFill>
                <a:latin typeface="Arial"/>
                <a:cs typeface="Calibri Light"/>
              </a:rPr>
            </a:br>
            <a:r>
              <a:rPr lang="sv-SE" b="1">
                <a:solidFill>
                  <a:srgbClr val="80998D"/>
                </a:solidFill>
                <a:latin typeface="Arial"/>
                <a:cs typeface="Calibri Light"/>
              </a:rPr>
              <a:t>varför är vi här?</a:t>
            </a:r>
            <a:endParaRPr lang="sv-SE" b="1">
              <a:solidFill>
                <a:srgbClr val="80998D"/>
              </a:solidFill>
              <a:latin typeface="Arial"/>
              <a:cs typeface="Arial"/>
            </a:endParaRPr>
          </a:p>
        </p:txBody>
      </p:sp>
      <p:sp>
        <p:nvSpPr>
          <p:cNvPr id="3" name="Platshållare för innehåll 2">
            <a:extLst>
              <a:ext uri="{FF2B5EF4-FFF2-40B4-BE49-F238E27FC236}">
                <a16:creationId xmlns:a16="http://schemas.microsoft.com/office/drawing/2014/main" id="{F6356013-6F07-4D00-95C2-10B50DBC5400}"/>
              </a:ext>
            </a:extLst>
          </p:cNvPr>
          <p:cNvSpPr>
            <a:spLocks noGrp="1"/>
          </p:cNvSpPr>
          <p:nvPr>
            <p:ph idx="1"/>
          </p:nvPr>
        </p:nvSpPr>
        <p:spPr/>
        <p:txBody>
          <a:bodyPr vert="horz" lIns="91440" tIns="45720" rIns="91440" bIns="45720" rtlCol="0" anchor="t">
            <a:normAutofit/>
          </a:bodyPr>
          <a:lstStyle/>
          <a:p>
            <a:endParaRPr lang="sv-SE" sz="2400">
              <a:latin typeface="Arial"/>
              <a:cs typeface="Calibri"/>
            </a:endParaRPr>
          </a:p>
          <a:p>
            <a:r>
              <a:rPr lang="sv-SE" sz="2400">
                <a:latin typeface="Arial"/>
                <a:cs typeface="Calibri"/>
              </a:rPr>
              <a:t>Vi har inte råd att ha en dålig arbetsmiljö</a:t>
            </a:r>
            <a:endParaRPr lang="sv-SE"/>
          </a:p>
          <a:p>
            <a:r>
              <a:rPr lang="sv-SE" sz="2400">
                <a:latin typeface="Arial"/>
                <a:cs typeface="Calibri"/>
              </a:rPr>
              <a:t>Vi vill att våra anställda ska må bra</a:t>
            </a:r>
          </a:p>
          <a:p>
            <a:r>
              <a:rPr lang="sv-SE" sz="2400">
                <a:latin typeface="Arial"/>
                <a:cs typeface="Calibri"/>
              </a:rPr>
              <a:t>Vi vill ha en effektiv och lönsam verksamhet</a:t>
            </a:r>
          </a:p>
          <a:p>
            <a:r>
              <a:rPr lang="sv-SE" sz="2400">
                <a:latin typeface="Arial"/>
                <a:cs typeface="Calibri"/>
              </a:rPr>
              <a:t>Egna tillägg!</a:t>
            </a:r>
          </a:p>
          <a:p>
            <a:endParaRPr lang="sv-SE">
              <a:cs typeface="Calibri"/>
            </a:endParaRPr>
          </a:p>
        </p:txBody>
      </p:sp>
      <p:pic>
        <p:nvPicPr>
          <p:cNvPr id="6" name="Bildobjekt 5">
            <a:extLst>
              <a:ext uri="{FF2B5EF4-FFF2-40B4-BE49-F238E27FC236}">
                <a16:creationId xmlns:a16="http://schemas.microsoft.com/office/drawing/2014/main" id="{6BBF55EF-55F2-4892-9E87-0B3F3899A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3679" y="2142311"/>
            <a:ext cx="3790121" cy="2842387"/>
          </a:xfrm>
          <a:prstGeom prst="rect">
            <a:avLst/>
          </a:prstGeom>
        </p:spPr>
      </p:pic>
    </p:spTree>
    <p:extLst>
      <p:ext uri="{BB962C8B-B14F-4D97-AF65-F5344CB8AC3E}">
        <p14:creationId xmlns:p14="http://schemas.microsoft.com/office/powerpoint/2010/main" val="234574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41744-37C1-4176-B4C8-633601A8D4B6}"/>
              </a:ext>
            </a:extLst>
          </p:cNvPr>
          <p:cNvSpPr>
            <a:spLocks noGrp="1"/>
          </p:cNvSpPr>
          <p:nvPr>
            <p:ph type="title"/>
          </p:nvPr>
        </p:nvSpPr>
        <p:spPr/>
        <p:txBody>
          <a:bodyPr/>
          <a:lstStyle/>
          <a:p>
            <a:pPr algn="ctr"/>
            <a:r>
              <a:rPr lang="sv-SE" b="1">
                <a:solidFill>
                  <a:srgbClr val="80998D"/>
                </a:solidFill>
                <a:latin typeface="Arial"/>
                <a:cs typeface="Calibri Light"/>
              </a:rPr>
              <a:t>Vad finns det att vinna på detta?</a:t>
            </a:r>
            <a:endParaRPr lang="sv-SE">
              <a:solidFill>
                <a:srgbClr val="80998D"/>
              </a:solidFill>
            </a:endParaRPr>
          </a:p>
        </p:txBody>
      </p:sp>
      <p:sp>
        <p:nvSpPr>
          <p:cNvPr id="3" name="Platshållare för innehåll 2">
            <a:extLst>
              <a:ext uri="{FF2B5EF4-FFF2-40B4-BE49-F238E27FC236}">
                <a16:creationId xmlns:a16="http://schemas.microsoft.com/office/drawing/2014/main" id="{B7B4A1C5-6F48-4BFA-8C1C-4A22FC666EB5}"/>
              </a:ext>
            </a:extLst>
          </p:cNvPr>
          <p:cNvSpPr>
            <a:spLocks noGrp="1"/>
          </p:cNvSpPr>
          <p:nvPr>
            <p:ph idx="1"/>
          </p:nvPr>
        </p:nvSpPr>
        <p:spPr>
          <a:xfrm>
            <a:off x="838200" y="2055663"/>
            <a:ext cx="10515600" cy="4351338"/>
          </a:xfrm>
        </p:spPr>
        <p:txBody>
          <a:bodyPr vert="horz" lIns="91440" tIns="45720" rIns="91440" bIns="45720" rtlCol="0" anchor="t">
            <a:normAutofit/>
          </a:bodyPr>
          <a:lstStyle/>
          <a:p>
            <a:r>
              <a:rPr lang="sv-SE" sz="2400">
                <a:latin typeface="Arial" panose="020B0604020202020204" pitchFamily="34" charset="0"/>
                <a:cs typeface="Arial" panose="020B0604020202020204" pitchFamily="34" charset="0"/>
              </a:rPr>
              <a:t>Tjänstemannen håller längre (kan arbeta längre)</a:t>
            </a:r>
          </a:p>
          <a:p>
            <a:r>
              <a:rPr lang="sv-SE" sz="2400">
                <a:latin typeface="Arial" panose="020B0604020202020204" pitchFamily="34" charset="0"/>
                <a:cs typeface="Arial" panose="020B0604020202020204" pitchFamily="34" charset="0"/>
              </a:rPr>
              <a:t>Tjänstemannen utför ett mer effektivt arbete </a:t>
            </a:r>
          </a:p>
          <a:p>
            <a:r>
              <a:rPr lang="sv-SE" sz="2400">
                <a:latin typeface="Arial" panose="020B0604020202020204" pitchFamily="34" charset="0"/>
                <a:cs typeface="Arial" panose="020B0604020202020204" pitchFamily="34" charset="0"/>
              </a:rPr>
              <a:t>Företaget blir en mer attraktiv arbetsplats</a:t>
            </a:r>
          </a:p>
        </p:txBody>
      </p:sp>
      <p:pic>
        <p:nvPicPr>
          <p:cNvPr id="6" name="Bildobjekt 5">
            <a:extLst>
              <a:ext uri="{FF2B5EF4-FFF2-40B4-BE49-F238E27FC236}">
                <a16:creationId xmlns:a16="http://schemas.microsoft.com/office/drawing/2014/main" id="{2110491A-0EE3-4179-809D-2354687725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8349" y="1948658"/>
            <a:ext cx="3375451" cy="3375451"/>
          </a:xfrm>
          <a:prstGeom prst="rect">
            <a:avLst/>
          </a:prstGeom>
        </p:spPr>
      </p:pic>
    </p:spTree>
    <p:extLst>
      <p:ext uri="{BB962C8B-B14F-4D97-AF65-F5344CB8AC3E}">
        <p14:creationId xmlns:p14="http://schemas.microsoft.com/office/powerpoint/2010/main" val="295238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F5404C-2ADA-47FB-AACF-33C6EF9A66C2}"/>
              </a:ext>
            </a:extLst>
          </p:cNvPr>
          <p:cNvSpPr>
            <a:spLocks noGrp="1"/>
          </p:cNvSpPr>
          <p:nvPr>
            <p:ph type="title"/>
          </p:nvPr>
        </p:nvSpPr>
        <p:spPr/>
        <p:txBody>
          <a:bodyPr/>
          <a:lstStyle/>
          <a:p>
            <a:pPr algn="ctr"/>
            <a:r>
              <a:rPr lang="sv-SE" b="1">
                <a:solidFill>
                  <a:srgbClr val="80998D"/>
                </a:solidFill>
                <a:latin typeface="Arial"/>
                <a:cs typeface="Calibri Light"/>
              </a:rPr>
              <a:t>Symptom på ohälsosam arbetsbelastning</a:t>
            </a:r>
            <a:endParaRPr lang="sv-SE" b="1">
              <a:solidFill>
                <a:srgbClr val="80998D"/>
              </a:solidFill>
              <a:latin typeface="Arial"/>
              <a:cs typeface="Arial"/>
            </a:endParaRPr>
          </a:p>
        </p:txBody>
      </p:sp>
      <p:sp>
        <p:nvSpPr>
          <p:cNvPr id="4" name="Platshållare för innehåll 3">
            <a:extLst>
              <a:ext uri="{FF2B5EF4-FFF2-40B4-BE49-F238E27FC236}">
                <a16:creationId xmlns:a16="http://schemas.microsoft.com/office/drawing/2014/main" id="{A1913BB7-5399-4A01-8210-87833C32D430}"/>
              </a:ext>
            </a:extLst>
          </p:cNvPr>
          <p:cNvSpPr>
            <a:spLocks noGrp="1"/>
          </p:cNvSpPr>
          <p:nvPr>
            <p:ph sz="half" idx="2"/>
          </p:nvPr>
        </p:nvSpPr>
        <p:spPr>
          <a:xfrm>
            <a:off x="839788" y="2365512"/>
            <a:ext cx="5256212" cy="3041375"/>
          </a:xfrm>
          <a:solidFill>
            <a:srgbClr val="A9CAB9"/>
          </a:solidFill>
        </p:spPr>
        <p:txBody>
          <a:bodyPr vert="horz" lIns="91440" tIns="45720" rIns="91440" bIns="45720" rtlCol="0" anchor="t">
            <a:normAutofit/>
          </a:bodyPr>
          <a:lstStyle/>
          <a:p>
            <a:pPr marL="0" indent="0" algn="ctr">
              <a:buNone/>
            </a:pPr>
            <a:r>
              <a:rPr lang="sv-SE" sz="2400" b="1">
                <a:latin typeface="Arial" panose="020B0604020202020204" pitchFamily="34" charset="0"/>
                <a:cs typeface="Arial" panose="020B0604020202020204" pitchFamily="34" charset="0"/>
              </a:rPr>
              <a:t>Individnivå</a:t>
            </a:r>
          </a:p>
          <a:p>
            <a:r>
              <a:rPr lang="sv-SE" sz="2400">
                <a:latin typeface="Arial" panose="020B0604020202020204" pitchFamily="34" charset="0"/>
                <a:cs typeface="Arial" panose="020B0604020202020204" pitchFamily="34" charset="0"/>
              </a:rPr>
              <a:t>Sömnsvårigheter</a:t>
            </a:r>
          </a:p>
          <a:p>
            <a:r>
              <a:rPr lang="sv-SE" sz="2400">
                <a:latin typeface="Arial" panose="020B0604020202020204" pitchFamily="34" charset="0"/>
                <a:cs typeface="Arial" panose="020B0604020202020204" pitchFamily="34" charset="0"/>
              </a:rPr>
              <a:t>Koncentrationssvårigheter</a:t>
            </a:r>
          </a:p>
          <a:p>
            <a:r>
              <a:rPr lang="sv-SE" sz="2400">
                <a:latin typeface="Arial" panose="020B0604020202020204" pitchFamily="34" charset="0"/>
                <a:cs typeface="Arial" panose="020B0604020202020204" pitchFamily="34" charset="0"/>
              </a:rPr>
              <a:t>Trötthet</a:t>
            </a:r>
          </a:p>
          <a:p>
            <a:r>
              <a:rPr lang="sv-SE" sz="2400">
                <a:latin typeface="Arial" panose="020B0604020202020204" pitchFamily="34" charset="0"/>
                <a:cs typeface="Arial" panose="020B0604020202020204" pitchFamily="34" charset="0"/>
              </a:rPr>
              <a:t>Minnesrubbningar</a:t>
            </a:r>
          </a:p>
          <a:p>
            <a:r>
              <a:rPr lang="sv-SE" sz="2400">
                <a:latin typeface="Arial" panose="020B0604020202020204" pitchFamily="34" charset="0"/>
                <a:cs typeface="Arial" panose="020B0604020202020204" pitchFamily="34" charset="0"/>
              </a:rPr>
              <a:t>Svårt att släppa tankarna på jobbet</a:t>
            </a:r>
          </a:p>
        </p:txBody>
      </p:sp>
      <p:sp>
        <p:nvSpPr>
          <p:cNvPr id="6" name="Platshållare för innehåll 5">
            <a:extLst>
              <a:ext uri="{FF2B5EF4-FFF2-40B4-BE49-F238E27FC236}">
                <a16:creationId xmlns:a16="http://schemas.microsoft.com/office/drawing/2014/main" id="{17C41166-C6BA-423F-AB5D-F4FB9B56FC94}"/>
              </a:ext>
            </a:extLst>
          </p:cNvPr>
          <p:cNvSpPr>
            <a:spLocks noGrp="1"/>
          </p:cNvSpPr>
          <p:nvPr>
            <p:ph sz="quarter" idx="4"/>
          </p:nvPr>
        </p:nvSpPr>
        <p:spPr>
          <a:xfrm>
            <a:off x="6351105" y="2365512"/>
            <a:ext cx="5183188" cy="3041373"/>
          </a:xfrm>
          <a:solidFill>
            <a:srgbClr val="F1A64B"/>
          </a:solidFill>
        </p:spPr>
        <p:txBody>
          <a:bodyPr vert="horz" lIns="91440" tIns="45720" rIns="91440" bIns="45720" rtlCol="0" anchor="t">
            <a:normAutofit/>
          </a:bodyPr>
          <a:lstStyle/>
          <a:p>
            <a:pPr marL="0" indent="0" algn="ctr">
              <a:buNone/>
            </a:pPr>
            <a:r>
              <a:rPr lang="sv-SE" sz="2400" b="1">
                <a:latin typeface="Arial" panose="020B0604020202020204" pitchFamily="34" charset="0"/>
                <a:cs typeface="Arial" panose="020B0604020202020204" pitchFamily="34" charset="0"/>
              </a:rPr>
              <a:t>Organisationsnivå</a:t>
            </a:r>
          </a:p>
          <a:p>
            <a:r>
              <a:rPr lang="sv-SE" sz="2400">
                <a:latin typeface="Arial" panose="020B0604020202020204" pitchFamily="34" charset="0"/>
                <a:cs typeface="Arial" panose="020B0604020202020204" pitchFamily="34" charset="0"/>
              </a:rPr>
              <a:t>Ökat antal konflikter</a:t>
            </a:r>
          </a:p>
          <a:p>
            <a:r>
              <a:rPr lang="sv-SE" sz="2400">
                <a:latin typeface="Arial" panose="020B0604020202020204" pitchFamily="34" charset="0"/>
                <a:cs typeface="Arial" panose="020B0604020202020204" pitchFamily="34" charset="0"/>
              </a:rPr>
              <a:t>Ökad korttidsfrånvaro</a:t>
            </a:r>
          </a:p>
          <a:p>
            <a:r>
              <a:rPr lang="sv-SE" sz="2400">
                <a:latin typeface="Arial" panose="020B0604020202020204" pitchFamily="34" charset="0"/>
                <a:cs typeface="Arial" panose="020B0604020202020204" pitchFamily="34" charset="0"/>
              </a:rPr>
              <a:t>Högre personalomsättning</a:t>
            </a:r>
          </a:p>
        </p:txBody>
      </p:sp>
    </p:spTree>
    <p:extLst>
      <p:ext uri="{BB962C8B-B14F-4D97-AF65-F5344CB8AC3E}">
        <p14:creationId xmlns:p14="http://schemas.microsoft.com/office/powerpoint/2010/main" val="543229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82765C2F-315B-465A-83ED-EC8C7859626F}"/>
              </a:ext>
            </a:extLst>
          </p:cNvPr>
          <p:cNvSpPr>
            <a:spLocks noGrp="1"/>
          </p:cNvSpPr>
          <p:nvPr>
            <p:ph idx="1"/>
          </p:nvPr>
        </p:nvSpPr>
        <p:spPr>
          <a:xfrm>
            <a:off x="838200" y="760914"/>
            <a:ext cx="10515600" cy="5416049"/>
          </a:xfrm>
        </p:spPr>
        <p:txBody>
          <a:bodyPr vert="horz" lIns="91440" tIns="45720" rIns="91440" bIns="45720" rtlCol="0" anchor="t">
            <a:normAutofit/>
          </a:bodyPr>
          <a:lstStyle/>
          <a:p>
            <a:pPr algn="ctr">
              <a:buClr>
                <a:srgbClr val="A9CAB9"/>
              </a:buClr>
            </a:pPr>
            <a:r>
              <a:rPr lang="sv-SE" sz="4400" b="1">
                <a:solidFill>
                  <a:srgbClr val="80998D"/>
                </a:solidFill>
                <a:latin typeface="Arial"/>
                <a:cs typeface="Arial"/>
              </a:rPr>
              <a:t>Hur upplever du arbetsmiljön på din arbetsplats?</a:t>
            </a:r>
            <a:endParaRPr lang="sv-SE">
              <a:solidFill>
                <a:srgbClr val="80998D"/>
              </a:solidFill>
            </a:endParaRPr>
          </a:p>
          <a:p>
            <a:pPr marL="0" indent="0" algn="ctr">
              <a:buNone/>
            </a:pPr>
            <a:endParaRPr lang="sv-SE" sz="4400" b="1">
              <a:solidFill>
                <a:srgbClr val="80998D"/>
              </a:solidFill>
              <a:latin typeface="Arial"/>
              <a:cs typeface="Arial"/>
            </a:endParaRPr>
          </a:p>
          <a:p>
            <a:pPr algn="ctr">
              <a:buClr>
                <a:srgbClr val="F1A64B"/>
              </a:buClr>
            </a:pPr>
            <a:r>
              <a:rPr lang="sv-SE" sz="4400" b="1">
                <a:solidFill>
                  <a:srgbClr val="80998D"/>
                </a:solidFill>
                <a:latin typeface="Arial"/>
                <a:cs typeface="Calibri"/>
              </a:rPr>
              <a:t>Vad blir konsekvenserna av den nuvarande arbetsmiljön?</a:t>
            </a:r>
            <a:endParaRPr lang="sv-SE" sz="4400" b="1">
              <a:solidFill>
                <a:srgbClr val="80998D"/>
              </a:solidFill>
              <a:latin typeface="Arial"/>
              <a:cs typeface="Arial"/>
            </a:endParaRPr>
          </a:p>
          <a:p>
            <a:pPr marL="0" indent="0" algn="ctr">
              <a:buNone/>
            </a:pPr>
            <a:endParaRPr lang="sv-SE" sz="4400" b="1">
              <a:solidFill>
                <a:srgbClr val="80998D"/>
              </a:solidFill>
              <a:latin typeface="Arial"/>
              <a:cs typeface="Calibri"/>
            </a:endParaRPr>
          </a:p>
          <a:p>
            <a:pPr algn="ctr">
              <a:buClr>
                <a:srgbClr val="E97E88"/>
              </a:buClr>
            </a:pPr>
            <a:r>
              <a:rPr lang="sv-SE" sz="4400" b="1">
                <a:solidFill>
                  <a:srgbClr val="80998D"/>
                </a:solidFill>
                <a:latin typeface="Arial"/>
                <a:cs typeface="Calibri"/>
              </a:rPr>
              <a:t>Vad påverkar arbetsmiljön idag?</a:t>
            </a:r>
          </a:p>
        </p:txBody>
      </p:sp>
    </p:spTree>
    <p:extLst>
      <p:ext uri="{BB962C8B-B14F-4D97-AF65-F5344CB8AC3E}">
        <p14:creationId xmlns:p14="http://schemas.microsoft.com/office/powerpoint/2010/main" val="182975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C4F1-8226-4C54-AAEF-C1546694C606}"/>
              </a:ext>
            </a:extLst>
          </p:cNvPr>
          <p:cNvSpPr>
            <a:spLocks noGrp="1"/>
          </p:cNvSpPr>
          <p:nvPr>
            <p:ph type="title"/>
          </p:nvPr>
        </p:nvSpPr>
        <p:spPr/>
        <p:txBody>
          <a:bodyPr/>
          <a:lstStyle/>
          <a:p>
            <a:pPr algn="ctr"/>
            <a:r>
              <a:rPr lang="sv-SE" b="1">
                <a:solidFill>
                  <a:srgbClr val="80998D"/>
                </a:solidFill>
                <a:latin typeface="Arial"/>
                <a:cs typeface="Calibri Light"/>
              </a:rPr>
              <a:t>Skulle något kunna förbättras?</a:t>
            </a:r>
            <a:endParaRPr lang="sv-SE" b="1">
              <a:solidFill>
                <a:srgbClr val="80998D"/>
              </a:solidFill>
              <a:latin typeface="Arial"/>
              <a:cs typeface="Arial"/>
            </a:endParaRPr>
          </a:p>
        </p:txBody>
      </p:sp>
      <p:sp>
        <p:nvSpPr>
          <p:cNvPr id="3" name="Platshållare för innehåll 2">
            <a:extLst>
              <a:ext uri="{FF2B5EF4-FFF2-40B4-BE49-F238E27FC236}">
                <a16:creationId xmlns:a16="http://schemas.microsoft.com/office/drawing/2014/main" id="{434421C6-B0F5-4DFA-AB23-1A72BA0B1B78}"/>
              </a:ext>
            </a:extLst>
          </p:cNvPr>
          <p:cNvSpPr>
            <a:spLocks noGrp="1"/>
          </p:cNvSpPr>
          <p:nvPr>
            <p:ph idx="1"/>
          </p:nvPr>
        </p:nvSpPr>
        <p:spPr/>
        <p:txBody>
          <a:bodyPr vert="horz" lIns="91440" tIns="45720" rIns="91440" bIns="45720" rtlCol="0" anchor="t">
            <a:normAutofit/>
          </a:bodyPr>
          <a:lstStyle/>
          <a:p>
            <a:endParaRPr lang="sv-SE" sz="2400" dirty="0">
              <a:latin typeface="Arial"/>
              <a:cs typeface="Calibri"/>
            </a:endParaRPr>
          </a:p>
          <a:p>
            <a:pPr marL="0" indent="0">
              <a:buNone/>
            </a:pPr>
            <a:r>
              <a:rPr lang="sv-SE" sz="2400" dirty="0">
                <a:latin typeface="Arial"/>
                <a:cs typeface="Calibri"/>
              </a:rPr>
              <a:t>		</a:t>
            </a:r>
          </a:p>
          <a:p>
            <a:pPr marL="0" indent="0">
              <a:buNone/>
            </a:pPr>
            <a:endParaRPr lang="sv-SE" sz="2400" dirty="0">
              <a:latin typeface="Arial"/>
              <a:cs typeface="Calibri"/>
            </a:endParaRPr>
          </a:p>
          <a:p>
            <a:pPr marL="0" indent="0">
              <a:buNone/>
            </a:pPr>
            <a:r>
              <a:rPr lang="sv-SE" sz="2400" dirty="0">
                <a:latin typeface="Arial"/>
                <a:cs typeface="Calibri"/>
              </a:rPr>
              <a:t>		Tänk både stort och smått! </a:t>
            </a:r>
          </a:p>
          <a:p>
            <a:pPr marL="0" indent="0">
              <a:buNone/>
            </a:pPr>
            <a:r>
              <a:rPr lang="sv-SE" sz="2400" dirty="0">
                <a:latin typeface="Arial"/>
                <a:cs typeface="Calibri"/>
              </a:rPr>
              <a:t>		</a:t>
            </a:r>
            <a:endParaRPr lang="sv-SE" sz="2400" dirty="0">
              <a:latin typeface="Arial"/>
              <a:cs typeface="Arial"/>
            </a:endParaRPr>
          </a:p>
        </p:txBody>
      </p:sp>
      <p:pic>
        <p:nvPicPr>
          <p:cNvPr id="6" name="Bildobjekt 5">
            <a:extLst>
              <a:ext uri="{FF2B5EF4-FFF2-40B4-BE49-F238E27FC236}">
                <a16:creationId xmlns:a16="http://schemas.microsoft.com/office/drawing/2014/main" id="{D8C5F2A9-1714-4895-9791-5CA7DEAF6A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595" y="1916031"/>
            <a:ext cx="3691205" cy="2773018"/>
          </a:xfrm>
          <a:prstGeom prst="rect">
            <a:avLst/>
          </a:prstGeom>
        </p:spPr>
      </p:pic>
    </p:spTree>
    <p:extLst>
      <p:ext uri="{BB962C8B-B14F-4D97-AF65-F5344CB8AC3E}">
        <p14:creationId xmlns:p14="http://schemas.microsoft.com/office/powerpoint/2010/main" val="331205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165D05-D88D-4DC7-9021-B9F21B2529E4}"/>
              </a:ext>
            </a:extLst>
          </p:cNvPr>
          <p:cNvSpPr>
            <a:spLocks noGrp="1"/>
          </p:cNvSpPr>
          <p:nvPr>
            <p:ph type="title"/>
          </p:nvPr>
        </p:nvSpPr>
        <p:spPr/>
        <p:txBody>
          <a:bodyPr/>
          <a:lstStyle/>
          <a:p>
            <a:pPr algn="ctr"/>
            <a:r>
              <a:rPr lang="sv-SE" b="1">
                <a:solidFill>
                  <a:srgbClr val="80998D"/>
                </a:solidFill>
                <a:latin typeface="Arial"/>
                <a:cs typeface="Calibri Light"/>
              </a:rPr>
              <a:t>Sortera förbättringsförslagen</a:t>
            </a:r>
            <a:endParaRPr lang="sv-SE" b="1">
              <a:solidFill>
                <a:srgbClr val="80998D"/>
              </a:solidFill>
              <a:latin typeface="Arial"/>
            </a:endParaRPr>
          </a:p>
        </p:txBody>
      </p:sp>
      <p:sp>
        <p:nvSpPr>
          <p:cNvPr id="3" name="Platshållare för innehåll 2">
            <a:extLst>
              <a:ext uri="{FF2B5EF4-FFF2-40B4-BE49-F238E27FC236}">
                <a16:creationId xmlns:a16="http://schemas.microsoft.com/office/drawing/2014/main" id="{C096E1B5-AFEB-4B66-AC94-F7AC41D5CF4E}"/>
              </a:ext>
            </a:extLst>
          </p:cNvPr>
          <p:cNvSpPr>
            <a:spLocks noGrp="1"/>
          </p:cNvSpPr>
          <p:nvPr>
            <p:ph idx="1"/>
          </p:nvPr>
        </p:nvSpPr>
        <p:spPr>
          <a:xfrm>
            <a:off x="838200" y="1825625"/>
            <a:ext cx="10515600" cy="2120210"/>
          </a:xfrm>
        </p:spPr>
        <p:txBody>
          <a:bodyPr vert="horz" lIns="91440" tIns="45720" rIns="91440" bIns="45720" rtlCol="0" anchor="t">
            <a:normAutofit/>
          </a:bodyPr>
          <a:lstStyle/>
          <a:p>
            <a:r>
              <a:rPr lang="sv-SE" sz="2400">
                <a:latin typeface="Arial" panose="020B0604020202020204" pitchFamily="34" charset="0"/>
                <a:cs typeface="Arial" panose="020B0604020202020204" pitchFamily="34" charset="0"/>
              </a:rPr>
              <a:t>Vad är långsiktiga och vad är kortsiktiga förslag? </a:t>
            </a:r>
          </a:p>
          <a:p>
            <a:r>
              <a:rPr lang="sv-SE" sz="2400">
                <a:latin typeface="Arial" panose="020B0604020202020204" pitchFamily="34" charset="0"/>
                <a:cs typeface="Arial" panose="020B0604020202020204" pitchFamily="34" charset="0"/>
              </a:rPr>
              <a:t>Vad gör vi härnäst? </a:t>
            </a:r>
          </a:p>
          <a:p>
            <a:r>
              <a:rPr lang="sv-SE" sz="2400">
                <a:latin typeface="Arial" panose="020B0604020202020204" pitchFamily="34" charset="0"/>
                <a:cs typeface="Arial" panose="020B0604020202020204" pitchFamily="34" charset="0"/>
              </a:rPr>
              <a:t>Vem gör vad? </a:t>
            </a:r>
          </a:p>
          <a:p>
            <a:r>
              <a:rPr lang="sv-SE" sz="2400">
                <a:latin typeface="Arial" panose="020B0604020202020204" pitchFamily="34" charset="0"/>
                <a:cs typeface="Arial" panose="020B0604020202020204" pitchFamily="34" charset="0"/>
              </a:rPr>
              <a:t>Nästa möte! </a:t>
            </a:r>
          </a:p>
        </p:txBody>
      </p:sp>
      <p:pic>
        <p:nvPicPr>
          <p:cNvPr id="5" name="Bildobjekt 4">
            <a:extLst>
              <a:ext uri="{FF2B5EF4-FFF2-40B4-BE49-F238E27FC236}">
                <a16:creationId xmlns:a16="http://schemas.microsoft.com/office/drawing/2014/main" id="{BB489FA4-2169-4C79-873A-64F6F9845A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2947" y="1825625"/>
            <a:ext cx="3170853" cy="2378140"/>
          </a:xfrm>
          <a:prstGeom prst="rect">
            <a:avLst/>
          </a:prstGeom>
        </p:spPr>
      </p:pic>
    </p:spTree>
    <p:extLst>
      <p:ext uri="{BB962C8B-B14F-4D97-AF65-F5344CB8AC3E}">
        <p14:creationId xmlns:p14="http://schemas.microsoft.com/office/powerpoint/2010/main" val="292384102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3C825BA0A74742A52780D35DD13C9C" ma:contentTypeVersion="4" ma:contentTypeDescription="Create a new document." ma:contentTypeScope="" ma:versionID="ca197947165fa8d6b8f2074687c309d5">
  <xsd:schema xmlns:xsd="http://www.w3.org/2001/XMLSchema" xmlns:xs="http://www.w3.org/2001/XMLSchema" xmlns:p="http://schemas.microsoft.com/office/2006/metadata/properties" xmlns:ns2="5811bd0a-8bfa-435c-b459-7c236c0e1cb4" xmlns:ns3="128f0b7b-2f17-4f5d-a867-2085a60bb80a" targetNamespace="http://schemas.microsoft.com/office/2006/metadata/properties" ma:root="true" ma:fieldsID="4f0dccfee32eb2f958c15929d2326b73" ns2:_="" ns3:_="">
    <xsd:import namespace="5811bd0a-8bfa-435c-b459-7c236c0e1cb4"/>
    <xsd:import namespace="128f0b7b-2f17-4f5d-a867-2085a60bb80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11bd0a-8bfa-435c-b459-7c236c0e1c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8f0b7b-2f17-4f5d-a867-2085a60bb80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7273A1-AAAC-45B0-9C31-006972790D0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28f0b7b-2f17-4f5d-a867-2085a60bb80a"/>
    <ds:schemaRef ds:uri="5811bd0a-8bfa-435c-b459-7c236c0e1cb4"/>
    <ds:schemaRef ds:uri="http://www.w3.org/XML/1998/namespace"/>
    <ds:schemaRef ds:uri="http://purl.org/dc/dcmitype/"/>
  </ds:schemaRefs>
</ds:datastoreItem>
</file>

<file path=customXml/itemProps2.xml><?xml version="1.0" encoding="utf-8"?>
<ds:datastoreItem xmlns:ds="http://schemas.openxmlformats.org/officeDocument/2006/customXml" ds:itemID="{A16925B4-446E-46F0-B9D6-FFAB930B84F2}">
  <ds:schemaRefs>
    <ds:schemaRef ds:uri="128f0b7b-2f17-4f5d-a867-2085a60bb80a"/>
    <ds:schemaRef ds:uri="5811bd0a-8bfa-435c-b459-7c236c0e1c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1B94E72-B986-47C3-AD2C-B35F8F4D7E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339</TotalTime>
  <Words>526</Words>
  <Application>Microsoft Office PowerPoint</Application>
  <PresentationFormat>Bredbild</PresentationFormat>
  <Paragraphs>185</Paragraphs>
  <Slides>10</Slides>
  <Notes>10</Notes>
  <HiddenSlides>0</HiddenSlides>
  <MMClips>1</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Chefers och tjänstemäns arbetsmiljö</vt:lpstr>
      <vt:lpstr>Vad räknas som arbetsmiljö? </vt:lpstr>
      <vt:lpstr>OSA-kollen Jobba tillsammans med den organisatoriska och sociala arbetsmiljön</vt:lpstr>
      <vt:lpstr>Varför är arbetsmiljö viktigt och  varför är vi här?</vt:lpstr>
      <vt:lpstr>Vad finns det att vinna på detta?</vt:lpstr>
      <vt:lpstr>Symptom på ohälsosam arbetsbelastning</vt:lpstr>
      <vt:lpstr>PowerPoint-presentation</vt:lpstr>
      <vt:lpstr>Skulle något kunna förbättras?</vt:lpstr>
      <vt:lpstr>Sortera förbättringsförslagen</vt:lpstr>
      <vt:lpstr>Råd och stöd</vt:lpstr>
    </vt:vector>
  </TitlesOfParts>
  <Company>Fasab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 arbetsmiljö”  Organisatorisk och social arbetsmiljö</dc:title>
  <dc:creator>Tina Nordling</dc:creator>
  <cp:lastModifiedBy>Lindgren, Sanna</cp:lastModifiedBy>
  <cp:revision>23</cp:revision>
  <cp:lastPrinted>2019-08-30T12:13:06Z</cp:lastPrinted>
  <dcterms:created xsi:type="dcterms:W3CDTF">2017-07-19T09:16:18Z</dcterms:created>
  <dcterms:modified xsi:type="dcterms:W3CDTF">2019-09-27T08:00:20Z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0x0101009F3C825BA0A74742A52780D35DD13C9C</vt:lpwstr>
  </property>
  <property fmtid="{D5CDD505-2E9C-101B-9397-08002B2CF9AE}" pid="3" name="AuthorIds_UIVersion_1536">
    <vt:lpwstr>14</vt:lpwstr>
  </property>
  <property fmtid="{D5CDD505-2E9C-101B-9397-08002B2CF9AE}" pid="4" name="AuthorIds_UIVersion_8192">
    <vt:lpwstr>15</vt:lpwstr>
  </property>
</Properties>
</file>